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5"/>
  </p:notesMasterIdLst>
  <p:sldIdLst>
    <p:sldId id="256" r:id="rId3"/>
    <p:sldId id="257" r:id="rId4"/>
    <p:sldId id="258" r:id="rId5"/>
    <p:sldId id="259" r:id="rId6"/>
    <p:sldId id="282" r:id="rId7"/>
    <p:sldId id="260" r:id="rId8"/>
    <p:sldId id="261" r:id="rId9"/>
    <p:sldId id="288" r:id="rId10"/>
    <p:sldId id="262" r:id="rId11"/>
    <p:sldId id="263" r:id="rId12"/>
    <p:sldId id="264" r:id="rId13"/>
    <p:sldId id="265" r:id="rId14"/>
    <p:sldId id="266" r:id="rId15"/>
    <p:sldId id="267" r:id="rId16"/>
    <p:sldId id="268" r:id="rId17"/>
    <p:sldId id="269" r:id="rId18"/>
    <p:sldId id="271" r:id="rId19"/>
    <p:sldId id="272" r:id="rId20"/>
    <p:sldId id="273" r:id="rId21"/>
    <p:sldId id="274" r:id="rId22"/>
    <p:sldId id="275" r:id="rId23"/>
    <p:sldId id="276" r:id="rId24"/>
    <p:sldId id="277" r:id="rId25"/>
    <p:sldId id="278" r:id="rId26"/>
    <p:sldId id="279" r:id="rId27"/>
    <p:sldId id="287" r:id="rId28"/>
    <p:sldId id="284" r:id="rId29"/>
    <p:sldId id="285" r:id="rId30"/>
    <p:sldId id="286" r:id="rId31"/>
    <p:sldId id="283" r:id="rId32"/>
    <p:sldId id="280" r:id="rId33"/>
    <p:sldId id="281"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EB3795-170C-4BF9-AC19-3B03F4CEF005}">
  <a:tblStyle styleId="{DAEB3795-170C-4BF9-AC19-3B03F4CEF005}" styleName="Table_0">
    <a:wholeTbl>
      <a:tcTxStyle b="off" i="off">
        <a:font>
          <a:latin typeface="Rockwell"/>
          <a:ea typeface="Rockwell"/>
          <a:cs typeface="Rockwel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E8EB"/>
          </a:solidFill>
        </a:fill>
      </a:tcStyle>
    </a:wholeTbl>
    <a:band1H>
      <a:tcTxStyle b="off" i="off"/>
      <a:tcStyle>
        <a:tcBdr/>
        <a:fill>
          <a:solidFill>
            <a:srgbClr val="EACFD4"/>
          </a:solidFill>
        </a:fill>
      </a:tcStyle>
    </a:band1H>
    <a:band2H>
      <a:tcTxStyle b="off" i="off"/>
      <a:tcStyle>
        <a:tcBdr/>
      </a:tcStyle>
    </a:band2H>
    <a:band1V>
      <a:tcTxStyle b="off" i="off"/>
      <a:tcStyle>
        <a:tcBdr/>
        <a:fill>
          <a:solidFill>
            <a:srgbClr val="EACFD4"/>
          </a:solidFill>
        </a:fill>
      </a:tcStyle>
    </a:band1V>
    <a:band2V>
      <a:tcTxStyle b="off" i="off"/>
      <a:tcStyle>
        <a:tcBdr/>
      </a:tcStyle>
    </a:band2V>
    <a:lastCol>
      <a:tcTxStyle b="on" i="off">
        <a:font>
          <a:latin typeface="Rockwell"/>
          <a:ea typeface="Rockwell"/>
          <a:cs typeface="Rockwell"/>
        </a:font>
        <a:schemeClr val="lt1"/>
      </a:tcTxStyle>
      <a:tcStyle>
        <a:tcBdr/>
        <a:fill>
          <a:solidFill>
            <a:schemeClr val="accent5"/>
          </a:solidFill>
        </a:fill>
      </a:tcStyle>
    </a:lastCol>
    <a:firstCol>
      <a:tcTxStyle b="on" i="off">
        <a:font>
          <a:latin typeface="Rockwell"/>
          <a:ea typeface="Rockwell"/>
          <a:cs typeface="Rockwell"/>
        </a:font>
        <a:schemeClr val="lt1"/>
      </a:tcTxStyle>
      <a:tcStyle>
        <a:tcBdr/>
        <a:fill>
          <a:solidFill>
            <a:schemeClr val="accent5"/>
          </a:solidFill>
        </a:fill>
      </a:tcStyle>
    </a:firstCol>
    <a:lastRow>
      <a:tcTxStyle b="on" i="off">
        <a:font>
          <a:latin typeface="Rockwell"/>
          <a:ea typeface="Rockwell"/>
          <a:cs typeface="Rockwel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Rockwell"/>
          <a:ea typeface="Rockwell"/>
          <a:cs typeface="Rockwel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68"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94" name="Google Shape;19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96452" y="841772"/>
            <a:ext cx="67512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Bookman Old Style"/>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96452" y="2701529"/>
            <a:ext cx="6751200" cy="1241700"/>
          </a:xfrm>
          <a:prstGeom prst="rect">
            <a:avLst/>
          </a:prstGeom>
          <a:noFill/>
          <a:ln>
            <a:noFill/>
          </a:ln>
        </p:spPr>
        <p:txBody>
          <a:bodyPr spcFirstLastPara="1" wrap="square" lIns="68575" tIns="34275" rIns="68575" bIns="34275" anchor="t" anchorCtr="0">
            <a:normAutofit/>
          </a:bodyPr>
          <a:lstStyle>
            <a:lvl1pPr lvl="0" algn="ctr">
              <a:lnSpc>
                <a:spcPct val="120000"/>
              </a:lnSpc>
              <a:spcBef>
                <a:spcPts val="800"/>
              </a:spcBef>
              <a:spcAft>
                <a:spcPts val="0"/>
              </a:spcAft>
              <a:buClr>
                <a:schemeClr val="lt1"/>
              </a:buClr>
              <a:buSzPts val="1800"/>
              <a:buNone/>
              <a:defRPr sz="1800"/>
            </a:lvl1pPr>
            <a:lvl2pPr lvl="1" algn="ctr">
              <a:lnSpc>
                <a:spcPct val="120000"/>
              </a:lnSpc>
              <a:spcBef>
                <a:spcPts val="400"/>
              </a:spcBef>
              <a:spcAft>
                <a:spcPts val="0"/>
              </a:spcAft>
              <a:buClr>
                <a:schemeClr val="lt1"/>
              </a:buClr>
              <a:buSzPts val="1500"/>
              <a:buNone/>
              <a:defRPr sz="1500"/>
            </a:lvl2pPr>
            <a:lvl3pPr lvl="2" algn="ctr">
              <a:lnSpc>
                <a:spcPct val="120000"/>
              </a:lnSpc>
              <a:spcBef>
                <a:spcPts val="400"/>
              </a:spcBef>
              <a:spcAft>
                <a:spcPts val="0"/>
              </a:spcAft>
              <a:buClr>
                <a:schemeClr val="lt1"/>
              </a:buClr>
              <a:buSzPts val="1400"/>
              <a:buNone/>
              <a:defRPr sz="1400"/>
            </a:lvl3pPr>
            <a:lvl4pPr lvl="3" algn="ctr">
              <a:lnSpc>
                <a:spcPct val="120000"/>
              </a:lnSpc>
              <a:spcBef>
                <a:spcPts val="400"/>
              </a:spcBef>
              <a:spcAft>
                <a:spcPts val="0"/>
              </a:spcAft>
              <a:buClr>
                <a:schemeClr val="lt1"/>
              </a:buClr>
              <a:buSzPts val="1200"/>
              <a:buNone/>
              <a:defRPr sz="1200"/>
            </a:lvl4pPr>
            <a:lvl5pPr lvl="4" algn="ctr">
              <a:lnSpc>
                <a:spcPct val="120000"/>
              </a:lnSpc>
              <a:spcBef>
                <a:spcPts val="400"/>
              </a:spcBef>
              <a:spcAft>
                <a:spcPts val="0"/>
              </a:spcAft>
              <a:buClr>
                <a:schemeClr val="lt1"/>
              </a:buClr>
              <a:buSzPts val="1200"/>
              <a:buNone/>
              <a:defRPr sz="1200"/>
            </a:lvl5pPr>
            <a:lvl6pPr lvl="5" algn="ctr">
              <a:lnSpc>
                <a:spcPct val="120000"/>
              </a:lnSpc>
              <a:spcBef>
                <a:spcPts val="400"/>
              </a:spcBef>
              <a:spcAft>
                <a:spcPts val="0"/>
              </a:spcAft>
              <a:buClr>
                <a:schemeClr val="lt1"/>
              </a:buClr>
              <a:buSzPts val="1200"/>
              <a:buNone/>
              <a:defRPr sz="1200"/>
            </a:lvl6pPr>
            <a:lvl7pPr lvl="6" algn="ctr">
              <a:lnSpc>
                <a:spcPct val="120000"/>
              </a:lnSpc>
              <a:spcBef>
                <a:spcPts val="400"/>
              </a:spcBef>
              <a:spcAft>
                <a:spcPts val="0"/>
              </a:spcAft>
              <a:buClr>
                <a:schemeClr val="lt1"/>
              </a:buClr>
              <a:buSzPts val="1200"/>
              <a:buNone/>
              <a:defRPr sz="1200"/>
            </a:lvl7pPr>
            <a:lvl8pPr lvl="7" algn="ctr">
              <a:lnSpc>
                <a:spcPct val="120000"/>
              </a:lnSpc>
              <a:spcBef>
                <a:spcPts val="400"/>
              </a:spcBef>
              <a:spcAft>
                <a:spcPts val="0"/>
              </a:spcAft>
              <a:buClr>
                <a:schemeClr val="lt1"/>
              </a:buClr>
              <a:buSzPts val="1200"/>
              <a:buNone/>
              <a:defRPr sz="1200"/>
            </a:lvl8pPr>
            <a:lvl9pPr lvl="8" algn="ctr">
              <a:lnSpc>
                <a:spcPct val="120000"/>
              </a:lnSpc>
              <a:spcBef>
                <a:spcPts val="400"/>
              </a:spcBef>
              <a:spcAft>
                <a:spcPts val="0"/>
              </a:spcAft>
              <a:buClr>
                <a:schemeClr val="lt1"/>
              </a:buClr>
              <a:buSzPts val="1200"/>
              <a:buNone/>
              <a:defRPr sz="1200"/>
            </a:lvl9pPr>
          </a:lstStyle>
          <a:p>
            <a:endParaRPr/>
          </a:p>
        </p:txBody>
      </p:sp>
      <p:sp>
        <p:nvSpPr>
          <p:cNvPr id="14" name="Google Shape;14;p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85354" y="3217029"/>
            <a:ext cx="7775700" cy="6144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100"/>
              <a:buFont typeface="Bookman Old Style"/>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1"/>
          <p:cNvSpPr>
            <a:spLocks noGrp="1"/>
          </p:cNvSpPr>
          <p:nvPr>
            <p:ph type="pic" idx="2"/>
          </p:nvPr>
        </p:nvSpPr>
        <p:spPr>
          <a:xfrm>
            <a:off x="685354" y="465991"/>
            <a:ext cx="7775700" cy="25347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1" name="Google Shape;71;p11"/>
          <p:cNvSpPr txBox="1">
            <a:spLocks noGrp="1"/>
          </p:cNvSpPr>
          <p:nvPr>
            <p:ph type="body" idx="1"/>
          </p:nvPr>
        </p:nvSpPr>
        <p:spPr>
          <a:xfrm>
            <a:off x="685346" y="3831546"/>
            <a:ext cx="7774500" cy="5118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400"/>
              <a:buNone/>
              <a:defRPr sz="14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72" name="Google Shape;72;p1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685346" y="457200"/>
            <a:ext cx="7765200" cy="25686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2"/>
          <p:cNvSpPr txBox="1">
            <a:spLocks noGrp="1"/>
          </p:cNvSpPr>
          <p:nvPr>
            <p:ph type="body" idx="1"/>
          </p:nvPr>
        </p:nvSpPr>
        <p:spPr>
          <a:xfrm>
            <a:off x="685346" y="3153615"/>
            <a:ext cx="7765200" cy="1194000"/>
          </a:xfrm>
          <a:prstGeom prst="rect">
            <a:avLst/>
          </a:prstGeom>
          <a:noFill/>
          <a:ln>
            <a:noFill/>
          </a:ln>
        </p:spPr>
        <p:txBody>
          <a:bodyPr spcFirstLastPara="1" wrap="square" lIns="68575" tIns="34275" rIns="68575" bIns="34275" anchor="ctr"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78" name="Google Shape;78;p12"/>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2"/>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2"/>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84659" y="457200"/>
            <a:ext cx="6977100" cy="22446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3"/>
          <p:cNvSpPr txBox="1">
            <a:spLocks noGrp="1"/>
          </p:cNvSpPr>
          <p:nvPr>
            <p:ph type="body" idx="1"/>
          </p:nvPr>
        </p:nvSpPr>
        <p:spPr>
          <a:xfrm>
            <a:off x="1290483" y="2707524"/>
            <a:ext cx="6564300" cy="320100"/>
          </a:xfrm>
          <a:prstGeom prst="rect">
            <a:avLst/>
          </a:prstGeom>
          <a:noFill/>
          <a:ln>
            <a:noFill/>
          </a:ln>
        </p:spPr>
        <p:txBody>
          <a:bodyPr spcFirstLastPara="1" wrap="square" lIns="68575" tIns="34275" rIns="68575" bIns="34275" anchor="t" anchorCtr="0">
            <a:normAutofit/>
          </a:bodyPr>
          <a:lstStyle>
            <a:lvl1pPr marL="457200" lvl="0" indent="-228600" algn="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84" name="Google Shape;84;p13"/>
          <p:cNvSpPr txBox="1">
            <a:spLocks noGrp="1"/>
          </p:cNvSpPr>
          <p:nvPr>
            <p:ph type="body" idx="2"/>
          </p:nvPr>
        </p:nvSpPr>
        <p:spPr>
          <a:xfrm>
            <a:off x="685346" y="3153616"/>
            <a:ext cx="7765200" cy="1189800"/>
          </a:xfrm>
          <a:prstGeom prst="rect">
            <a:avLst/>
          </a:prstGeom>
          <a:noFill/>
          <a:ln>
            <a:noFill/>
          </a:ln>
        </p:spPr>
        <p:txBody>
          <a:bodyPr spcFirstLastPara="1" wrap="square" lIns="68575" tIns="34275" rIns="68575" bIns="34275" anchor="ctr"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85" name="Google Shape;85;p1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 name="Google Shape;86;p1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3"/>
          <p:cNvSpPr txBox="1"/>
          <p:nvPr/>
        </p:nvSpPr>
        <p:spPr>
          <a:xfrm>
            <a:off x="627459" y="551431"/>
            <a:ext cx="457200" cy="438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6000"/>
              <a:buFont typeface="Rockwell"/>
              <a:buNone/>
            </a:pPr>
            <a:r>
              <a:rPr lang="en" sz="6000" b="0" i="0" u="none" strike="noStrike" cap="none">
                <a:solidFill>
                  <a:schemeClr val="lt1"/>
                </a:solidFill>
                <a:latin typeface="Rockwell"/>
                <a:ea typeface="Rockwell"/>
                <a:cs typeface="Rockwell"/>
                <a:sym typeface="Rockwell"/>
              </a:rPr>
              <a:t>“</a:t>
            </a:r>
            <a:endParaRPr sz="1100" b="0" i="0" u="none" strike="noStrike" cap="none">
              <a:solidFill>
                <a:srgbClr val="000000"/>
              </a:solidFill>
              <a:latin typeface="Arial"/>
              <a:ea typeface="Arial"/>
              <a:cs typeface="Arial"/>
              <a:sym typeface="Arial"/>
            </a:endParaRPr>
          </a:p>
        </p:txBody>
      </p:sp>
      <p:sp>
        <p:nvSpPr>
          <p:cNvPr id="89" name="Google Shape;89;p13"/>
          <p:cNvSpPr txBox="1"/>
          <p:nvPr/>
        </p:nvSpPr>
        <p:spPr>
          <a:xfrm>
            <a:off x="7993467" y="2229070"/>
            <a:ext cx="457200" cy="4386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Rockwell"/>
              <a:buNone/>
            </a:pPr>
            <a:r>
              <a:rPr lang="en" sz="6000" b="0" i="0" u="none" strike="noStrike" cap="none">
                <a:solidFill>
                  <a:schemeClr val="lt1"/>
                </a:solidFill>
                <a:latin typeface="Rockwell"/>
                <a:ea typeface="Rockwell"/>
                <a:cs typeface="Rockwell"/>
                <a:sym typeface="Rockwell"/>
              </a:rPr>
              <a:t>”</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85354" y="1595207"/>
            <a:ext cx="7766400" cy="18840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4"/>
          <p:cNvSpPr txBox="1">
            <a:spLocks noGrp="1"/>
          </p:cNvSpPr>
          <p:nvPr>
            <p:ph type="body" idx="1"/>
          </p:nvPr>
        </p:nvSpPr>
        <p:spPr>
          <a:xfrm>
            <a:off x="685346" y="3487917"/>
            <a:ext cx="7765200" cy="8556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93" name="Google Shape;93;p1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1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1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15"/>
          <p:cNvSpPr txBox="1">
            <a:spLocks noGrp="1"/>
          </p:cNvSpPr>
          <p:nvPr>
            <p:ph type="body" idx="1"/>
          </p:nvPr>
        </p:nvSpPr>
        <p:spPr>
          <a:xfrm>
            <a:off x="685346" y="1566239"/>
            <a:ext cx="24741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99" name="Google Shape;99;p15"/>
          <p:cNvSpPr txBox="1">
            <a:spLocks noGrp="1"/>
          </p:cNvSpPr>
          <p:nvPr>
            <p:ph type="body" idx="2"/>
          </p:nvPr>
        </p:nvSpPr>
        <p:spPr>
          <a:xfrm>
            <a:off x="685346" y="2183718"/>
            <a:ext cx="24741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0" name="Google Shape;100;p15"/>
          <p:cNvSpPr txBox="1">
            <a:spLocks noGrp="1"/>
          </p:cNvSpPr>
          <p:nvPr>
            <p:ph type="body" idx="3"/>
          </p:nvPr>
        </p:nvSpPr>
        <p:spPr>
          <a:xfrm>
            <a:off x="3333659" y="1566240"/>
            <a:ext cx="24738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01" name="Google Shape;101;p15"/>
          <p:cNvSpPr txBox="1">
            <a:spLocks noGrp="1"/>
          </p:cNvSpPr>
          <p:nvPr>
            <p:ph type="body" idx="4"/>
          </p:nvPr>
        </p:nvSpPr>
        <p:spPr>
          <a:xfrm>
            <a:off x="3333659" y="2183718"/>
            <a:ext cx="24750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2" name="Google Shape;102;p15"/>
          <p:cNvSpPr txBox="1">
            <a:spLocks noGrp="1"/>
          </p:cNvSpPr>
          <p:nvPr>
            <p:ph type="body" idx="5"/>
          </p:nvPr>
        </p:nvSpPr>
        <p:spPr>
          <a:xfrm>
            <a:off x="5979974" y="1566240"/>
            <a:ext cx="2468400" cy="6174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800"/>
              <a:buNone/>
              <a:defRPr sz="18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03" name="Google Shape;103;p15"/>
          <p:cNvSpPr txBox="1">
            <a:spLocks noGrp="1"/>
          </p:cNvSpPr>
          <p:nvPr>
            <p:ph type="body" idx="6"/>
          </p:nvPr>
        </p:nvSpPr>
        <p:spPr>
          <a:xfrm>
            <a:off x="5982260" y="2183718"/>
            <a:ext cx="2468400" cy="2159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04" name="Google Shape;104;p1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1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16"/>
          <p:cNvSpPr txBox="1">
            <a:spLocks noGrp="1"/>
          </p:cNvSpPr>
          <p:nvPr>
            <p:ph type="body" idx="1"/>
          </p:nvPr>
        </p:nvSpPr>
        <p:spPr>
          <a:xfrm>
            <a:off x="68534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0" name="Google Shape;110;p16"/>
          <p:cNvSpPr>
            <a:spLocks noGrp="1"/>
          </p:cNvSpPr>
          <p:nvPr>
            <p:ph type="pic" idx="2"/>
          </p:nvPr>
        </p:nvSpPr>
        <p:spPr>
          <a:xfrm>
            <a:off x="819015" y="1724240"/>
            <a:ext cx="2205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1" name="Google Shape;111;p16"/>
          <p:cNvSpPr txBox="1">
            <a:spLocks noGrp="1"/>
          </p:cNvSpPr>
          <p:nvPr>
            <p:ph type="body" idx="3"/>
          </p:nvPr>
        </p:nvSpPr>
        <p:spPr>
          <a:xfrm>
            <a:off x="685346" y="3579121"/>
            <a:ext cx="24741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2" name="Google Shape;112;p16"/>
          <p:cNvSpPr txBox="1">
            <a:spLocks noGrp="1"/>
          </p:cNvSpPr>
          <p:nvPr>
            <p:ph type="body" idx="4"/>
          </p:nvPr>
        </p:nvSpPr>
        <p:spPr>
          <a:xfrm>
            <a:off x="3332026" y="3146924"/>
            <a:ext cx="24741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3" name="Google Shape;113;p16"/>
          <p:cNvSpPr>
            <a:spLocks noGrp="1"/>
          </p:cNvSpPr>
          <p:nvPr>
            <p:ph type="pic" idx="5"/>
          </p:nvPr>
        </p:nvSpPr>
        <p:spPr>
          <a:xfrm>
            <a:off x="3426747" y="1724240"/>
            <a:ext cx="21978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4" name="Google Shape;114;p16"/>
          <p:cNvSpPr txBox="1">
            <a:spLocks noGrp="1"/>
          </p:cNvSpPr>
          <p:nvPr>
            <p:ph type="body" idx="6"/>
          </p:nvPr>
        </p:nvSpPr>
        <p:spPr>
          <a:xfrm>
            <a:off x="3331011" y="3579120"/>
            <a:ext cx="24753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5" name="Google Shape;115;p16"/>
          <p:cNvSpPr txBox="1">
            <a:spLocks noGrp="1"/>
          </p:cNvSpPr>
          <p:nvPr>
            <p:ph type="body" idx="7"/>
          </p:nvPr>
        </p:nvSpPr>
        <p:spPr>
          <a:xfrm>
            <a:off x="5980067" y="3146924"/>
            <a:ext cx="2467500" cy="432300"/>
          </a:xfrm>
          <a:prstGeom prst="rect">
            <a:avLst/>
          </a:prstGeom>
          <a:noFill/>
          <a:ln>
            <a:noFill/>
          </a:ln>
        </p:spPr>
        <p:txBody>
          <a:bodyPr spcFirstLastPara="1" wrap="square" lIns="68575" tIns="34275" rIns="68575" bIns="34275" anchor="b" anchorCtr="0">
            <a:noAutofit/>
          </a:bodyPr>
          <a:lstStyle>
            <a:lvl1pPr marL="457200" lvl="0" indent="-228600" algn="ctr">
              <a:lnSpc>
                <a:spcPct val="100000"/>
              </a:lnSpc>
              <a:spcBef>
                <a:spcPts val="800"/>
              </a:spcBef>
              <a:spcAft>
                <a:spcPts val="0"/>
              </a:spcAft>
              <a:buClr>
                <a:schemeClr val="lt1"/>
              </a:buClr>
              <a:buSzPts val="1500"/>
              <a:buNone/>
              <a:defRPr sz="1500" b="0">
                <a:solidFill>
                  <a:schemeClr val="lt1"/>
                </a:solidFill>
              </a:defRPr>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116" name="Google Shape;116;p16"/>
          <p:cNvSpPr>
            <a:spLocks noGrp="1"/>
          </p:cNvSpPr>
          <p:nvPr>
            <p:ph type="pic" idx="8"/>
          </p:nvPr>
        </p:nvSpPr>
        <p:spPr>
          <a:xfrm>
            <a:off x="6114602" y="1724240"/>
            <a:ext cx="2199000" cy="1143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17" name="Google Shape;117;p16"/>
          <p:cNvSpPr txBox="1">
            <a:spLocks noGrp="1"/>
          </p:cNvSpPr>
          <p:nvPr>
            <p:ph type="body" idx="9"/>
          </p:nvPr>
        </p:nvSpPr>
        <p:spPr>
          <a:xfrm>
            <a:off x="5979974" y="3579121"/>
            <a:ext cx="2470800" cy="76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100"/>
              <a:buNone/>
              <a:defRPr sz="1100"/>
            </a:lvl1pPr>
            <a:lvl2pPr marL="914400" lvl="1" indent="-228600" algn="l">
              <a:lnSpc>
                <a:spcPct val="120000"/>
              </a:lnSpc>
              <a:spcBef>
                <a:spcPts val="400"/>
              </a:spcBef>
              <a:spcAft>
                <a:spcPts val="0"/>
              </a:spcAft>
              <a:buClr>
                <a:schemeClr val="lt1"/>
              </a:buClr>
              <a:buSzPts val="900"/>
              <a:buNone/>
              <a:defRPr sz="900"/>
            </a:lvl2pPr>
            <a:lvl3pPr marL="1371600" lvl="2" indent="-228600" algn="l">
              <a:lnSpc>
                <a:spcPct val="120000"/>
              </a:lnSpc>
              <a:spcBef>
                <a:spcPts val="400"/>
              </a:spcBef>
              <a:spcAft>
                <a:spcPts val="0"/>
              </a:spcAft>
              <a:buClr>
                <a:schemeClr val="lt1"/>
              </a:buClr>
              <a:buSzPts val="800"/>
              <a:buNone/>
              <a:defRPr sz="800"/>
            </a:lvl3pPr>
            <a:lvl4pPr marL="1828800" lvl="3" indent="-228600" algn="l">
              <a:lnSpc>
                <a:spcPct val="120000"/>
              </a:lnSpc>
              <a:spcBef>
                <a:spcPts val="400"/>
              </a:spcBef>
              <a:spcAft>
                <a:spcPts val="0"/>
              </a:spcAft>
              <a:buClr>
                <a:schemeClr val="lt1"/>
              </a:buClr>
              <a:buSzPts val="700"/>
              <a:buNone/>
              <a:defRPr sz="700"/>
            </a:lvl4pPr>
            <a:lvl5pPr marL="2286000" lvl="4" indent="-228600" algn="l">
              <a:lnSpc>
                <a:spcPct val="120000"/>
              </a:lnSpc>
              <a:spcBef>
                <a:spcPts val="400"/>
              </a:spcBef>
              <a:spcAft>
                <a:spcPts val="0"/>
              </a:spcAft>
              <a:buClr>
                <a:schemeClr val="lt1"/>
              </a:buClr>
              <a:buSzPts val="700"/>
              <a:buNone/>
              <a:defRPr sz="700"/>
            </a:lvl5pPr>
            <a:lvl6pPr marL="2743200" lvl="5" indent="-228600" algn="l">
              <a:lnSpc>
                <a:spcPct val="120000"/>
              </a:lnSpc>
              <a:spcBef>
                <a:spcPts val="400"/>
              </a:spcBef>
              <a:spcAft>
                <a:spcPts val="0"/>
              </a:spcAft>
              <a:buClr>
                <a:schemeClr val="lt1"/>
              </a:buClr>
              <a:buSzPts val="700"/>
              <a:buNone/>
              <a:defRPr sz="700"/>
            </a:lvl6pPr>
            <a:lvl7pPr marL="3200400" lvl="6" indent="-228600" algn="l">
              <a:lnSpc>
                <a:spcPct val="120000"/>
              </a:lnSpc>
              <a:spcBef>
                <a:spcPts val="400"/>
              </a:spcBef>
              <a:spcAft>
                <a:spcPts val="0"/>
              </a:spcAft>
              <a:buClr>
                <a:schemeClr val="lt1"/>
              </a:buClr>
              <a:buSzPts val="700"/>
              <a:buNone/>
              <a:defRPr sz="700"/>
            </a:lvl7pPr>
            <a:lvl8pPr marL="3657600" lvl="7" indent="-228600" algn="l">
              <a:lnSpc>
                <a:spcPct val="120000"/>
              </a:lnSpc>
              <a:spcBef>
                <a:spcPts val="400"/>
              </a:spcBef>
              <a:spcAft>
                <a:spcPts val="0"/>
              </a:spcAft>
              <a:buClr>
                <a:schemeClr val="lt1"/>
              </a:buClr>
              <a:buSzPts val="700"/>
              <a:buNone/>
              <a:defRPr sz="700"/>
            </a:lvl8pPr>
            <a:lvl9pPr marL="4114800" lvl="8" indent="-228600" algn="l">
              <a:lnSpc>
                <a:spcPct val="120000"/>
              </a:lnSpc>
              <a:spcBef>
                <a:spcPts val="400"/>
              </a:spcBef>
              <a:spcAft>
                <a:spcPts val="0"/>
              </a:spcAft>
              <a:buClr>
                <a:schemeClr val="lt1"/>
              </a:buClr>
              <a:buSzPts val="700"/>
              <a:buNone/>
              <a:defRPr sz="700"/>
            </a:lvl9pPr>
          </a:lstStyle>
          <a:p>
            <a:endParaRPr/>
          </a:p>
        </p:txBody>
      </p:sp>
      <p:sp>
        <p:nvSpPr>
          <p:cNvPr id="118" name="Google Shape;118;p1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1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0" name="Google Shape;120;p1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17"/>
          <p:cNvSpPr txBox="1">
            <a:spLocks noGrp="1"/>
          </p:cNvSpPr>
          <p:nvPr>
            <p:ph type="body" idx="1"/>
          </p:nvPr>
        </p:nvSpPr>
        <p:spPr>
          <a:xfrm rot="5400000">
            <a:off x="3182368" y="-924852"/>
            <a:ext cx="2771400" cy="77652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124" name="Google Shape;124;p1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1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1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5554018" y="1446749"/>
            <a:ext cx="3886200" cy="1907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600"/>
              <a:buFont typeface="Bookman Old Style"/>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18"/>
          <p:cNvSpPr txBox="1">
            <a:spLocks noGrp="1"/>
          </p:cNvSpPr>
          <p:nvPr>
            <p:ph type="body" idx="1"/>
          </p:nvPr>
        </p:nvSpPr>
        <p:spPr>
          <a:xfrm rot="5400000">
            <a:off x="1614224" y="-471751"/>
            <a:ext cx="3886200" cy="5744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130" name="Google Shape;130;p1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1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1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9" name="Google Shape;139;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0" name="Google Shape;14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3" name="Google Shape;14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20" name="Google Shape;20;p3"/>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6" name="Google Shape;146;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7" name="Google Shape;14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0" name="Google Shape;150;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1" name="Google Shape;151;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2" name="Google Shape;15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5" name="Google Shape;15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8" name="Google Shape;158;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59" name="Google Shape;15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62" name="Google Shape;16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3"/>
        <p:cNvGrpSpPr/>
        <p:nvPr/>
      </p:nvGrpSpPr>
      <p:grpSpPr>
        <a:xfrm>
          <a:off x="0" y="0"/>
          <a:ext cx="0" cy="0"/>
          <a:chOff x="0" y="0"/>
          <a:chExt cx="0" cy="0"/>
        </a:xfrm>
      </p:grpSpPr>
      <p:sp>
        <p:nvSpPr>
          <p:cNvPr id="164" name="Google Shape;164;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6" name="Google Shape;166;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7" name="Google Shape;167;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8" name="Google Shape;16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71" name="Google Shape;17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4" name="Google Shape;174;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75" name="Google Shape;175;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921933" y="492920"/>
            <a:ext cx="7300200" cy="2139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600"/>
              <a:buFont typeface="Bookman Old Style"/>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5"/>
          <p:cNvSpPr txBox="1">
            <a:spLocks noGrp="1"/>
          </p:cNvSpPr>
          <p:nvPr>
            <p:ph type="body" idx="1"/>
          </p:nvPr>
        </p:nvSpPr>
        <p:spPr>
          <a:xfrm>
            <a:off x="921933" y="2701528"/>
            <a:ext cx="7300200" cy="11250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800"/>
              <a:buNone/>
              <a:defRPr sz="1800">
                <a:solidFill>
                  <a:schemeClr val="lt1"/>
                </a:solidFill>
              </a:defRPr>
            </a:lvl1pPr>
            <a:lvl2pPr marL="914400" lvl="1" indent="-228600" algn="l">
              <a:lnSpc>
                <a:spcPct val="120000"/>
              </a:lnSpc>
              <a:spcBef>
                <a:spcPts val="400"/>
              </a:spcBef>
              <a:spcAft>
                <a:spcPts val="0"/>
              </a:spcAft>
              <a:buClr>
                <a:schemeClr val="lt1"/>
              </a:buClr>
              <a:buSzPts val="1500"/>
              <a:buNone/>
              <a:defRPr sz="1500">
                <a:solidFill>
                  <a:schemeClr val="lt1"/>
                </a:solidFill>
              </a:defRPr>
            </a:lvl2pPr>
            <a:lvl3pPr marL="1371600" lvl="2" indent="-228600" algn="l">
              <a:lnSpc>
                <a:spcPct val="120000"/>
              </a:lnSpc>
              <a:spcBef>
                <a:spcPts val="400"/>
              </a:spcBef>
              <a:spcAft>
                <a:spcPts val="0"/>
              </a:spcAft>
              <a:buClr>
                <a:schemeClr val="lt1"/>
              </a:buClr>
              <a:buSzPts val="1400"/>
              <a:buNone/>
              <a:defRPr sz="1400">
                <a:solidFill>
                  <a:schemeClr val="lt1"/>
                </a:solidFill>
              </a:defRPr>
            </a:lvl3pPr>
            <a:lvl4pPr marL="1828800" lvl="3" indent="-228600" algn="l">
              <a:lnSpc>
                <a:spcPct val="120000"/>
              </a:lnSpc>
              <a:spcBef>
                <a:spcPts val="400"/>
              </a:spcBef>
              <a:spcAft>
                <a:spcPts val="0"/>
              </a:spcAft>
              <a:buClr>
                <a:schemeClr val="lt1"/>
              </a:buClr>
              <a:buSzPts val="1200"/>
              <a:buNone/>
              <a:defRPr sz="1200">
                <a:solidFill>
                  <a:schemeClr val="lt1"/>
                </a:solidFill>
              </a:defRPr>
            </a:lvl4pPr>
            <a:lvl5pPr marL="2286000" lvl="4" indent="-228600" algn="l">
              <a:lnSpc>
                <a:spcPct val="120000"/>
              </a:lnSpc>
              <a:spcBef>
                <a:spcPts val="400"/>
              </a:spcBef>
              <a:spcAft>
                <a:spcPts val="0"/>
              </a:spcAft>
              <a:buClr>
                <a:schemeClr val="lt1"/>
              </a:buClr>
              <a:buSzPts val="1200"/>
              <a:buNone/>
              <a:defRPr sz="1200">
                <a:solidFill>
                  <a:schemeClr val="lt1"/>
                </a:solidFill>
              </a:defRPr>
            </a:lvl5pPr>
            <a:lvl6pPr marL="2743200" lvl="5" indent="-228600" algn="l">
              <a:lnSpc>
                <a:spcPct val="120000"/>
              </a:lnSpc>
              <a:spcBef>
                <a:spcPts val="400"/>
              </a:spcBef>
              <a:spcAft>
                <a:spcPts val="0"/>
              </a:spcAft>
              <a:buClr>
                <a:schemeClr val="lt1"/>
              </a:buClr>
              <a:buSzPts val="1200"/>
              <a:buNone/>
              <a:defRPr sz="1200">
                <a:solidFill>
                  <a:schemeClr val="lt1"/>
                </a:solidFill>
              </a:defRPr>
            </a:lvl6pPr>
            <a:lvl7pPr marL="3200400" lvl="6" indent="-228600" algn="l">
              <a:lnSpc>
                <a:spcPct val="120000"/>
              </a:lnSpc>
              <a:spcBef>
                <a:spcPts val="400"/>
              </a:spcBef>
              <a:spcAft>
                <a:spcPts val="0"/>
              </a:spcAft>
              <a:buClr>
                <a:schemeClr val="lt1"/>
              </a:buClr>
              <a:buSzPts val="1200"/>
              <a:buNone/>
              <a:defRPr sz="1200">
                <a:solidFill>
                  <a:schemeClr val="lt1"/>
                </a:solidFill>
              </a:defRPr>
            </a:lvl7pPr>
            <a:lvl8pPr marL="3657600" lvl="7" indent="-228600" algn="l">
              <a:lnSpc>
                <a:spcPct val="120000"/>
              </a:lnSpc>
              <a:spcBef>
                <a:spcPts val="400"/>
              </a:spcBef>
              <a:spcAft>
                <a:spcPts val="0"/>
              </a:spcAft>
              <a:buClr>
                <a:schemeClr val="lt1"/>
              </a:buClr>
              <a:buSzPts val="1200"/>
              <a:buNone/>
              <a:defRPr sz="1200">
                <a:solidFill>
                  <a:schemeClr val="lt1"/>
                </a:solidFill>
              </a:defRPr>
            </a:lvl8pPr>
            <a:lvl9pPr marL="4114800" lvl="8" indent="-228600" algn="l">
              <a:lnSpc>
                <a:spcPct val="120000"/>
              </a:lnSpc>
              <a:spcBef>
                <a:spcPts val="400"/>
              </a:spcBef>
              <a:spcAft>
                <a:spcPts val="0"/>
              </a:spcAft>
              <a:buClr>
                <a:schemeClr val="lt1"/>
              </a:buClr>
              <a:buSzPts val="1200"/>
              <a:buNone/>
              <a:defRPr sz="1200">
                <a:solidFill>
                  <a:schemeClr val="lt1"/>
                </a:solidFill>
              </a:defRPr>
            </a:lvl9pPr>
          </a:lstStyle>
          <a:p>
            <a:endParaRPr/>
          </a:p>
        </p:txBody>
      </p:sp>
      <p:sp>
        <p:nvSpPr>
          <p:cNvPr id="30" name="Google Shape;30;p5"/>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5"/>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5"/>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
          <p:cNvSpPr txBox="1">
            <a:spLocks noGrp="1"/>
          </p:cNvSpPr>
          <p:nvPr>
            <p:ph type="body" idx="1"/>
          </p:nvPr>
        </p:nvSpPr>
        <p:spPr>
          <a:xfrm>
            <a:off x="685346" y="1566239"/>
            <a:ext cx="3829500" cy="2777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36" name="Google Shape;36;p6"/>
          <p:cNvSpPr txBox="1">
            <a:spLocks noGrp="1"/>
          </p:cNvSpPr>
          <p:nvPr>
            <p:ph type="body" idx="2"/>
          </p:nvPr>
        </p:nvSpPr>
        <p:spPr>
          <a:xfrm>
            <a:off x="4630052" y="1566239"/>
            <a:ext cx="3820500" cy="2777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37" name="Google Shape;37;p6"/>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6"/>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6"/>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85346" y="457200"/>
            <a:ext cx="77652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7"/>
          <p:cNvSpPr txBox="1">
            <a:spLocks noGrp="1"/>
          </p:cNvSpPr>
          <p:nvPr>
            <p:ph type="body" idx="1"/>
          </p:nvPr>
        </p:nvSpPr>
        <p:spPr>
          <a:xfrm>
            <a:off x="856353" y="1566240"/>
            <a:ext cx="3659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Clr>
                <a:schemeClr val="lt1"/>
              </a:buClr>
              <a:buSzPts val="1800"/>
              <a:buNone/>
              <a:defRPr sz="1800" b="1"/>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43" name="Google Shape;43;p7"/>
          <p:cNvSpPr txBox="1">
            <a:spLocks noGrp="1"/>
          </p:cNvSpPr>
          <p:nvPr>
            <p:ph type="body" idx="2"/>
          </p:nvPr>
        </p:nvSpPr>
        <p:spPr>
          <a:xfrm>
            <a:off x="685346" y="2184174"/>
            <a:ext cx="3830400" cy="2159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44" name="Google Shape;44;p7"/>
          <p:cNvSpPr txBox="1">
            <a:spLocks noGrp="1"/>
          </p:cNvSpPr>
          <p:nvPr>
            <p:ph type="body" idx="3"/>
          </p:nvPr>
        </p:nvSpPr>
        <p:spPr>
          <a:xfrm>
            <a:off x="4801502" y="1566240"/>
            <a:ext cx="3649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800"/>
              </a:spcBef>
              <a:spcAft>
                <a:spcPts val="0"/>
              </a:spcAft>
              <a:buClr>
                <a:schemeClr val="lt1"/>
              </a:buClr>
              <a:buSzPts val="1800"/>
              <a:buNone/>
              <a:defRPr sz="1800" b="1"/>
            </a:lvl1pPr>
            <a:lvl2pPr marL="914400" lvl="1" indent="-228600" algn="l">
              <a:lnSpc>
                <a:spcPct val="120000"/>
              </a:lnSpc>
              <a:spcBef>
                <a:spcPts val="400"/>
              </a:spcBef>
              <a:spcAft>
                <a:spcPts val="0"/>
              </a:spcAft>
              <a:buClr>
                <a:schemeClr val="lt1"/>
              </a:buClr>
              <a:buSzPts val="1500"/>
              <a:buNone/>
              <a:defRPr sz="1500" b="1"/>
            </a:lvl2pPr>
            <a:lvl3pPr marL="1371600" lvl="2" indent="-228600" algn="l">
              <a:lnSpc>
                <a:spcPct val="120000"/>
              </a:lnSpc>
              <a:spcBef>
                <a:spcPts val="400"/>
              </a:spcBef>
              <a:spcAft>
                <a:spcPts val="0"/>
              </a:spcAft>
              <a:buClr>
                <a:schemeClr val="lt1"/>
              </a:buClr>
              <a:buSzPts val="1400"/>
              <a:buNone/>
              <a:defRPr sz="1400" b="1"/>
            </a:lvl3pPr>
            <a:lvl4pPr marL="1828800" lvl="3" indent="-228600" algn="l">
              <a:lnSpc>
                <a:spcPct val="120000"/>
              </a:lnSpc>
              <a:spcBef>
                <a:spcPts val="400"/>
              </a:spcBef>
              <a:spcAft>
                <a:spcPts val="0"/>
              </a:spcAft>
              <a:buClr>
                <a:schemeClr val="lt1"/>
              </a:buClr>
              <a:buSzPts val="1200"/>
              <a:buNone/>
              <a:defRPr sz="1200" b="1"/>
            </a:lvl4pPr>
            <a:lvl5pPr marL="2286000" lvl="4" indent="-228600" algn="l">
              <a:lnSpc>
                <a:spcPct val="120000"/>
              </a:lnSpc>
              <a:spcBef>
                <a:spcPts val="400"/>
              </a:spcBef>
              <a:spcAft>
                <a:spcPts val="0"/>
              </a:spcAft>
              <a:buClr>
                <a:schemeClr val="lt1"/>
              </a:buClr>
              <a:buSzPts val="1200"/>
              <a:buNone/>
              <a:defRPr sz="1200" b="1"/>
            </a:lvl5pPr>
            <a:lvl6pPr marL="2743200" lvl="5" indent="-228600" algn="l">
              <a:lnSpc>
                <a:spcPct val="120000"/>
              </a:lnSpc>
              <a:spcBef>
                <a:spcPts val="400"/>
              </a:spcBef>
              <a:spcAft>
                <a:spcPts val="0"/>
              </a:spcAft>
              <a:buClr>
                <a:schemeClr val="lt1"/>
              </a:buClr>
              <a:buSzPts val="1200"/>
              <a:buNone/>
              <a:defRPr sz="1200" b="1"/>
            </a:lvl6pPr>
            <a:lvl7pPr marL="3200400" lvl="6" indent="-228600" algn="l">
              <a:lnSpc>
                <a:spcPct val="120000"/>
              </a:lnSpc>
              <a:spcBef>
                <a:spcPts val="400"/>
              </a:spcBef>
              <a:spcAft>
                <a:spcPts val="0"/>
              </a:spcAft>
              <a:buClr>
                <a:schemeClr val="lt1"/>
              </a:buClr>
              <a:buSzPts val="1200"/>
              <a:buNone/>
              <a:defRPr sz="1200" b="1"/>
            </a:lvl7pPr>
            <a:lvl8pPr marL="3657600" lvl="7" indent="-228600" algn="l">
              <a:lnSpc>
                <a:spcPct val="120000"/>
              </a:lnSpc>
              <a:spcBef>
                <a:spcPts val="400"/>
              </a:spcBef>
              <a:spcAft>
                <a:spcPts val="0"/>
              </a:spcAft>
              <a:buClr>
                <a:schemeClr val="lt1"/>
              </a:buClr>
              <a:buSzPts val="1200"/>
              <a:buNone/>
              <a:defRPr sz="1200" b="1"/>
            </a:lvl8pPr>
            <a:lvl9pPr marL="4114800" lvl="8" indent="-228600" algn="l">
              <a:lnSpc>
                <a:spcPct val="120000"/>
              </a:lnSpc>
              <a:spcBef>
                <a:spcPts val="400"/>
              </a:spcBef>
              <a:spcAft>
                <a:spcPts val="0"/>
              </a:spcAft>
              <a:buClr>
                <a:schemeClr val="lt1"/>
              </a:buClr>
              <a:buSzPts val="1200"/>
              <a:buNone/>
              <a:defRPr sz="1200" b="1"/>
            </a:lvl9pPr>
          </a:lstStyle>
          <a:p>
            <a:endParaRPr/>
          </a:p>
        </p:txBody>
      </p:sp>
      <p:sp>
        <p:nvSpPr>
          <p:cNvPr id="45" name="Google Shape;45;p7"/>
          <p:cNvSpPr txBox="1">
            <a:spLocks noGrp="1"/>
          </p:cNvSpPr>
          <p:nvPr>
            <p:ph type="body" idx="4"/>
          </p:nvPr>
        </p:nvSpPr>
        <p:spPr>
          <a:xfrm>
            <a:off x="4629150" y="2184174"/>
            <a:ext cx="3821400" cy="2159100"/>
          </a:xfrm>
          <a:prstGeom prst="rect">
            <a:avLst/>
          </a:prstGeom>
          <a:noFill/>
          <a:ln>
            <a:noFill/>
          </a:ln>
        </p:spPr>
        <p:txBody>
          <a:bodyPr spcFirstLastPara="1" wrap="square" lIns="68575" tIns="34275" rIns="68575" bIns="34275" anchor="t"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46" name="Google Shape;46;p7"/>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7"/>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7"/>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8"/>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87921" y="457200"/>
            <a:ext cx="2949300" cy="17718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100"/>
              <a:buFont typeface="Bookman Old Style"/>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08548" y="457200"/>
            <a:ext cx="4642200" cy="3886200"/>
          </a:xfrm>
          <a:prstGeom prst="rect">
            <a:avLst/>
          </a:prstGeom>
          <a:noFill/>
          <a:ln>
            <a:noFill/>
          </a:ln>
        </p:spPr>
        <p:txBody>
          <a:bodyPr spcFirstLastPara="1" wrap="square" lIns="68575" tIns="34275" rIns="68575" bIns="34275" anchor="ctr" anchorCtr="0">
            <a:normAutofit/>
          </a:bodyPr>
          <a:lstStyle>
            <a:lvl1pPr marL="457200" lvl="0" indent="-317500" algn="l">
              <a:lnSpc>
                <a:spcPct val="120000"/>
              </a:lnSpc>
              <a:spcBef>
                <a:spcPts val="800"/>
              </a:spcBef>
              <a:spcAft>
                <a:spcPts val="0"/>
              </a:spcAft>
              <a:buClr>
                <a:schemeClr val="lt1"/>
              </a:buClr>
              <a:buSzPts val="1400"/>
              <a:buChar char="•"/>
              <a:defRPr/>
            </a:lvl1pPr>
            <a:lvl2pPr marL="914400" lvl="1" indent="-317500" algn="l">
              <a:lnSpc>
                <a:spcPct val="120000"/>
              </a:lnSpc>
              <a:spcBef>
                <a:spcPts val="400"/>
              </a:spcBef>
              <a:spcAft>
                <a:spcPts val="0"/>
              </a:spcAft>
              <a:buClr>
                <a:schemeClr val="lt1"/>
              </a:buClr>
              <a:buSzPts val="1400"/>
              <a:buChar char="•"/>
              <a:defRPr/>
            </a:lvl2pPr>
            <a:lvl3pPr marL="1371600" lvl="2" indent="-317500" algn="l">
              <a:lnSpc>
                <a:spcPct val="120000"/>
              </a:lnSpc>
              <a:spcBef>
                <a:spcPts val="400"/>
              </a:spcBef>
              <a:spcAft>
                <a:spcPts val="0"/>
              </a:spcAft>
              <a:buClr>
                <a:schemeClr val="lt1"/>
              </a:buClr>
              <a:buSzPts val="1400"/>
              <a:buChar char="•"/>
              <a:defRPr/>
            </a:lvl3pPr>
            <a:lvl4pPr marL="1828800" lvl="3" indent="-317500" algn="l">
              <a:lnSpc>
                <a:spcPct val="120000"/>
              </a:lnSpc>
              <a:spcBef>
                <a:spcPts val="400"/>
              </a:spcBef>
              <a:spcAft>
                <a:spcPts val="0"/>
              </a:spcAft>
              <a:buClr>
                <a:schemeClr val="lt1"/>
              </a:buClr>
              <a:buSzPts val="1400"/>
              <a:buChar char="•"/>
              <a:defRPr/>
            </a:lvl4pPr>
            <a:lvl5pPr marL="2286000" lvl="4" indent="-317500" algn="l">
              <a:lnSpc>
                <a:spcPct val="120000"/>
              </a:lnSpc>
              <a:spcBef>
                <a:spcPts val="400"/>
              </a:spcBef>
              <a:spcAft>
                <a:spcPts val="0"/>
              </a:spcAft>
              <a:buClr>
                <a:schemeClr val="lt1"/>
              </a:buClr>
              <a:buSzPts val="1400"/>
              <a:buChar char="•"/>
              <a:defRPr/>
            </a:lvl5pPr>
            <a:lvl6pPr marL="2743200" lvl="5" indent="-317500" algn="l">
              <a:lnSpc>
                <a:spcPct val="120000"/>
              </a:lnSpc>
              <a:spcBef>
                <a:spcPts val="400"/>
              </a:spcBef>
              <a:spcAft>
                <a:spcPts val="0"/>
              </a:spcAft>
              <a:buClr>
                <a:schemeClr val="lt1"/>
              </a:buClr>
              <a:buSzPts val="1400"/>
              <a:buChar char="•"/>
              <a:defRPr/>
            </a:lvl6pPr>
            <a:lvl7pPr marL="3200400" lvl="6" indent="-317500" algn="l">
              <a:lnSpc>
                <a:spcPct val="120000"/>
              </a:lnSpc>
              <a:spcBef>
                <a:spcPts val="400"/>
              </a:spcBef>
              <a:spcAft>
                <a:spcPts val="0"/>
              </a:spcAft>
              <a:buClr>
                <a:schemeClr val="lt1"/>
              </a:buClr>
              <a:buSzPts val="1400"/>
              <a:buChar char="•"/>
              <a:defRPr/>
            </a:lvl7pPr>
            <a:lvl8pPr marL="3657600" lvl="7" indent="-317500" algn="l">
              <a:lnSpc>
                <a:spcPct val="120000"/>
              </a:lnSpc>
              <a:spcBef>
                <a:spcPts val="400"/>
              </a:spcBef>
              <a:spcAft>
                <a:spcPts val="0"/>
              </a:spcAft>
              <a:buClr>
                <a:schemeClr val="lt1"/>
              </a:buClr>
              <a:buSzPts val="1400"/>
              <a:buChar char="•"/>
              <a:defRPr/>
            </a:lvl8pPr>
            <a:lvl9pPr marL="4114800" lvl="8" indent="-317500" algn="l">
              <a:lnSpc>
                <a:spcPct val="120000"/>
              </a:lnSpc>
              <a:spcBef>
                <a:spcPts val="400"/>
              </a:spcBef>
              <a:spcAft>
                <a:spcPts val="0"/>
              </a:spcAft>
              <a:buClr>
                <a:schemeClr val="lt1"/>
              </a:buClr>
              <a:buSzPts val="1400"/>
              <a:buChar char="•"/>
              <a:defRPr/>
            </a:lvl9pPr>
          </a:lstStyle>
          <a:p>
            <a:endParaRPr/>
          </a:p>
        </p:txBody>
      </p:sp>
      <p:sp>
        <p:nvSpPr>
          <p:cNvPr id="57" name="Google Shape;57;p9"/>
          <p:cNvSpPr txBox="1">
            <a:spLocks noGrp="1"/>
          </p:cNvSpPr>
          <p:nvPr>
            <p:ph type="body" idx="2"/>
          </p:nvPr>
        </p:nvSpPr>
        <p:spPr>
          <a:xfrm>
            <a:off x="687921" y="2228850"/>
            <a:ext cx="2949300" cy="21144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200"/>
              <a:buNone/>
              <a:defRPr sz="12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58" name="Google Shape;58;p9"/>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87920" y="457200"/>
            <a:ext cx="4447200" cy="17718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2400"/>
              <a:buFont typeface="Bookman Old Styl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0"/>
          <p:cNvSpPr>
            <a:spLocks noGrp="1"/>
          </p:cNvSpPr>
          <p:nvPr>
            <p:ph type="pic" idx="2"/>
          </p:nvPr>
        </p:nvSpPr>
        <p:spPr>
          <a:xfrm>
            <a:off x="5568603" y="569161"/>
            <a:ext cx="2441400" cy="3662400"/>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64" name="Google Shape;64;p10"/>
          <p:cNvSpPr txBox="1">
            <a:spLocks noGrp="1"/>
          </p:cNvSpPr>
          <p:nvPr>
            <p:ph type="body" idx="1"/>
          </p:nvPr>
        </p:nvSpPr>
        <p:spPr>
          <a:xfrm>
            <a:off x="685346" y="2228850"/>
            <a:ext cx="4451100" cy="2114700"/>
          </a:xfrm>
          <a:prstGeom prst="rect">
            <a:avLst/>
          </a:prstGeom>
          <a:noFill/>
          <a:ln>
            <a:noFill/>
          </a:ln>
        </p:spPr>
        <p:txBody>
          <a:bodyPr spcFirstLastPara="1" wrap="square" lIns="68575" tIns="34275" rIns="68575" bIns="34275" anchor="t" anchorCtr="0">
            <a:normAutofit/>
          </a:bodyPr>
          <a:lstStyle>
            <a:lvl1pPr marL="457200" lvl="0" indent="-228600" algn="ctr">
              <a:lnSpc>
                <a:spcPct val="120000"/>
              </a:lnSpc>
              <a:spcBef>
                <a:spcPts val="800"/>
              </a:spcBef>
              <a:spcAft>
                <a:spcPts val="0"/>
              </a:spcAft>
              <a:buClr>
                <a:schemeClr val="lt1"/>
              </a:buClr>
              <a:buSzPts val="1400"/>
              <a:buNone/>
              <a:defRPr sz="1400"/>
            </a:lvl1pPr>
            <a:lvl2pPr marL="914400" lvl="1" indent="-228600" algn="l">
              <a:lnSpc>
                <a:spcPct val="120000"/>
              </a:lnSpc>
              <a:spcBef>
                <a:spcPts val="400"/>
              </a:spcBef>
              <a:spcAft>
                <a:spcPts val="0"/>
              </a:spcAft>
              <a:buClr>
                <a:schemeClr val="lt1"/>
              </a:buClr>
              <a:buSzPts val="1100"/>
              <a:buNone/>
              <a:defRPr sz="1100"/>
            </a:lvl2pPr>
            <a:lvl3pPr marL="1371600" lvl="2" indent="-228600" algn="l">
              <a:lnSpc>
                <a:spcPct val="120000"/>
              </a:lnSpc>
              <a:spcBef>
                <a:spcPts val="400"/>
              </a:spcBef>
              <a:spcAft>
                <a:spcPts val="0"/>
              </a:spcAft>
              <a:buClr>
                <a:schemeClr val="lt1"/>
              </a:buClr>
              <a:buSzPts val="900"/>
              <a:buNone/>
              <a:defRPr sz="900"/>
            </a:lvl3pPr>
            <a:lvl4pPr marL="1828800" lvl="3" indent="-228600" algn="l">
              <a:lnSpc>
                <a:spcPct val="120000"/>
              </a:lnSpc>
              <a:spcBef>
                <a:spcPts val="400"/>
              </a:spcBef>
              <a:spcAft>
                <a:spcPts val="0"/>
              </a:spcAft>
              <a:buClr>
                <a:schemeClr val="lt1"/>
              </a:buClr>
              <a:buSzPts val="800"/>
              <a:buNone/>
              <a:defRPr sz="800"/>
            </a:lvl4pPr>
            <a:lvl5pPr marL="2286000" lvl="4" indent="-228600" algn="l">
              <a:lnSpc>
                <a:spcPct val="120000"/>
              </a:lnSpc>
              <a:spcBef>
                <a:spcPts val="400"/>
              </a:spcBef>
              <a:spcAft>
                <a:spcPts val="0"/>
              </a:spcAft>
              <a:buClr>
                <a:schemeClr val="lt1"/>
              </a:buClr>
              <a:buSzPts val="800"/>
              <a:buNone/>
              <a:defRPr sz="800"/>
            </a:lvl5pPr>
            <a:lvl6pPr marL="2743200" lvl="5" indent="-228600" algn="l">
              <a:lnSpc>
                <a:spcPct val="120000"/>
              </a:lnSpc>
              <a:spcBef>
                <a:spcPts val="400"/>
              </a:spcBef>
              <a:spcAft>
                <a:spcPts val="0"/>
              </a:spcAft>
              <a:buClr>
                <a:schemeClr val="lt1"/>
              </a:buClr>
              <a:buSzPts val="800"/>
              <a:buNone/>
              <a:defRPr sz="800"/>
            </a:lvl6pPr>
            <a:lvl7pPr marL="3200400" lvl="6" indent="-228600" algn="l">
              <a:lnSpc>
                <a:spcPct val="120000"/>
              </a:lnSpc>
              <a:spcBef>
                <a:spcPts val="400"/>
              </a:spcBef>
              <a:spcAft>
                <a:spcPts val="0"/>
              </a:spcAft>
              <a:buClr>
                <a:schemeClr val="lt1"/>
              </a:buClr>
              <a:buSzPts val="800"/>
              <a:buNone/>
              <a:defRPr sz="800"/>
            </a:lvl7pPr>
            <a:lvl8pPr marL="3657600" lvl="7" indent="-228600" algn="l">
              <a:lnSpc>
                <a:spcPct val="120000"/>
              </a:lnSpc>
              <a:spcBef>
                <a:spcPts val="400"/>
              </a:spcBef>
              <a:spcAft>
                <a:spcPts val="0"/>
              </a:spcAft>
              <a:buClr>
                <a:schemeClr val="lt1"/>
              </a:buClr>
              <a:buSzPts val="800"/>
              <a:buNone/>
              <a:defRPr sz="800"/>
            </a:lvl8pPr>
            <a:lvl9pPr marL="4114800" lvl="8" indent="-228600" algn="l">
              <a:lnSpc>
                <a:spcPct val="120000"/>
              </a:lnSpc>
              <a:spcBef>
                <a:spcPts val="400"/>
              </a:spcBef>
              <a:spcAft>
                <a:spcPts val="0"/>
              </a:spcAft>
              <a:buClr>
                <a:schemeClr val="lt1"/>
              </a:buClr>
              <a:buSzPts val="800"/>
              <a:buNone/>
              <a:defRPr sz="800"/>
            </a:lvl9pPr>
          </a:lstStyle>
          <a:p>
            <a:endParaRPr/>
          </a:p>
        </p:txBody>
      </p:sp>
      <p:sp>
        <p:nvSpPr>
          <p:cNvPr id="65" name="Google Shape;65;p10"/>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lvl1pPr marR="0" lvl="0" algn="ctr" rtl="0">
              <a:lnSpc>
                <a:spcPct val="90000"/>
              </a:lnSpc>
              <a:spcBef>
                <a:spcPts val="0"/>
              </a:spcBef>
              <a:spcAft>
                <a:spcPts val="0"/>
              </a:spcAft>
              <a:buClr>
                <a:schemeClr val="lt1"/>
              </a:buClr>
              <a:buSzPts val="2600"/>
              <a:buFont typeface="Bookman Old Style"/>
              <a:buNone/>
              <a:defRPr sz="2600" b="1" i="0" u="none" strike="noStrike" cap="none">
                <a:solidFill>
                  <a:schemeClr val="lt1"/>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20000"/>
              </a:lnSpc>
              <a:spcBef>
                <a:spcPts val="800"/>
              </a:spcBef>
              <a:spcAft>
                <a:spcPts val="0"/>
              </a:spcAft>
              <a:buClr>
                <a:schemeClr val="lt1"/>
              </a:buClr>
              <a:buSzPts val="1500"/>
              <a:buFont typeface="Arial"/>
              <a:buChar char="•"/>
              <a:defRPr sz="1500" b="0" i="0" u="none" strike="noStrike" cap="none">
                <a:solidFill>
                  <a:schemeClr val="lt1"/>
                </a:solidFill>
                <a:latin typeface="Rockwell"/>
                <a:ea typeface="Rockwell"/>
                <a:cs typeface="Rockwell"/>
                <a:sym typeface="Rockwell"/>
              </a:defRPr>
            </a:lvl1pPr>
            <a:lvl2pPr marL="914400" marR="0" lvl="1" indent="-317500" algn="l" rtl="0">
              <a:lnSpc>
                <a:spcPct val="120000"/>
              </a:lnSpc>
              <a:spcBef>
                <a:spcPts val="4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2pPr>
            <a:lvl3pPr marL="1371600" marR="0" lvl="2" indent="-304800" algn="l" rtl="0">
              <a:lnSpc>
                <a:spcPct val="120000"/>
              </a:lnSpc>
              <a:spcBef>
                <a:spcPts val="4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3pPr>
            <a:lvl4pPr marL="1828800" marR="0" lvl="3" indent="-298450" algn="l" rtl="0">
              <a:lnSpc>
                <a:spcPct val="120000"/>
              </a:lnSpc>
              <a:spcBef>
                <a:spcPts val="400"/>
              </a:spcBef>
              <a:spcAft>
                <a:spcPts val="0"/>
              </a:spcAft>
              <a:buClr>
                <a:schemeClr val="lt1"/>
              </a:buClr>
              <a:buSzPts val="1100"/>
              <a:buFont typeface="Arial"/>
              <a:buChar char="•"/>
              <a:defRPr sz="1100" b="0" i="0" u="none" strike="noStrike" cap="none">
                <a:solidFill>
                  <a:schemeClr val="lt1"/>
                </a:solidFill>
                <a:latin typeface="Rockwell"/>
                <a:ea typeface="Rockwell"/>
                <a:cs typeface="Rockwell"/>
                <a:sym typeface="Rockwell"/>
              </a:defRPr>
            </a:lvl4pPr>
            <a:lvl5pPr marL="2286000" marR="0" lvl="4"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5pPr>
            <a:lvl6pPr marL="2743200" marR="0" lvl="5"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6pPr>
            <a:lvl7pPr marL="3200400" marR="0" lvl="6"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7pPr>
            <a:lvl8pPr marL="3657600" marR="0" lvl="7"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8pPr>
            <a:lvl9pPr marL="4114800" marR="0" lvl="8" indent="-285750" algn="l" rtl="0">
              <a:lnSpc>
                <a:spcPct val="120000"/>
              </a:lnSpc>
              <a:spcBef>
                <a:spcPts val="400"/>
              </a:spcBef>
              <a:spcAft>
                <a:spcPts val="0"/>
              </a:spcAft>
              <a:buClr>
                <a:schemeClr val="lt1"/>
              </a:buClr>
              <a:buSzPts val="900"/>
              <a:buFont typeface="Arial"/>
              <a:buChar char="•"/>
              <a:defRPr sz="9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5759052" y="4412456"/>
            <a:ext cx="2057400" cy="273900"/>
          </a:xfrm>
          <a:prstGeom prst="rect">
            <a:avLst/>
          </a:prstGeom>
          <a:noFill/>
          <a:ln>
            <a:noFill/>
          </a:ln>
        </p:spPr>
        <p:txBody>
          <a:bodyPr spcFirstLastPara="1" wrap="square" lIns="68575" tIns="34275" rIns="68575" bIns="34275" anchor="ctr" anchorCtr="0">
            <a:noAutofit/>
          </a:bodyPr>
          <a:lstStyle>
            <a:lvl1pPr marR="0" lvl="0" algn="r"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685346" y="4412456"/>
            <a:ext cx="5004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chemeClr val="lt1"/>
                </a:solidFill>
                <a:latin typeface="Rockwell"/>
                <a:ea typeface="Rockwell"/>
                <a:cs typeface="Rockwell"/>
                <a:sym typeface="Rockwel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7885508" y="4412456"/>
            <a:ext cx="5652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p14:dur="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35" name="Google Shape;13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6" name="Google Shape;13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mc:AlternateContent xmlns:mc="http://schemas.openxmlformats.org/markup-compatibility/2006" xmlns:p14="http://schemas.microsoft.com/office/powerpoint/2010/main">
    <mc:Choice Requires="p14">
      <p:transition p14:dur="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31.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3wVpVH0Wa6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youtu.be/3wVpVH0Wa6E?si=ETAJdJ5-xbUrVnHZ" TargetMode="Externa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openaccess.thecvf.com/content/CVPR2024W/WMF/papers/Bohacek_Lost_in_Translation_Lip-Sync_Deepfake_Detection_from_Audio-Video_Mismatch_CVPRW_2024_paper.pdf"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ieeexplore.ieee.org/stamp/stamp.jsp?tp=&amp;arnumber=8639163" TargetMode="External"/><Relationship Id="rId5" Type="http://schemas.openxmlformats.org/officeDocument/2006/relationships/hyperlink" Target="https://wires.onlinelibrary.wiley.com/doi/epdf/10.1002/widm.1520" TargetMode="External"/><Relationship Id="rId4" Type="http://schemas.openxmlformats.org/officeDocument/2006/relationships/hyperlink" Target="https://arxiv.org/pdf/2401.10113"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pic>
        <p:nvPicPr>
          <p:cNvPr id="182" name="Google Shape;182;p31" descr="Deepfake: A technological blessing or a curse"/>
          <p:cNvPicPr preferRelativeResize="0"/>
          <p:nvPr/>
        </p:nvPicPr>
        <p:blipFill rotWithShape="1">
          <a:blip r:embed="rId3">
            <a:alphaModFix/>
          </a:blip>
          <a:srcRect/>
          <a:stretch/>
        </p:blipFill>
        <p:spPr>
          <a:xfrm>
            <a:off x="3214785" y="1304"/>
            <a:ext cx="5979319" cy="5142196"/>
          </a:xfrm>
          <a:prstGeom prst="rect">
            <a:avLst/>
          </a:prstGeom>
          <a:noFill/>
          <a:ln>
            <a:noFill/>
          </a:ln>
        </p:spPr>
      </p:pic>
      <p:sp>
        <p:nvSpPr>
          <p:cNvPr id="183" name="Google Shape;183;p31"/>
          <p:cNvSpPr txBox="1"/>
          <p:nvPr/>
        </p:nvSpPr>
        <p:spPr>
          <a:xfrm>
            <a:off x="0" y="1946585"/>
            <a:ext cx="3164681" cy="992579"/>
          </a:xfrm>
          <a:prstGeom prst="rect">
            <a:avLst/>
          </a:prstGeom>
          <a:solidFill>
            <a:schemeClr val="accent5"/>
          </a:solidFill>
          <a:ln w="19050" cap="flat" cmpd="sng">
            <a:solidFill>
              <a:srgbClr val="53212F"/>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1F445F"/>
                </a:solidFill>
                <a:latin typeface="Rockwell"/>
                <a:ea typeface="Rockwell"/>
                <a:cs typeface="Rockwell"/>
                <a:sym typeface="Rockwell"/>
              </a:rPr>
              <a:t>Deepfake Detection</a:t>
            </a:r>
            <a:endParaRPr sz="1200" b="0" i="0" u="none" strike="noStrike" cap="none">
              <a:solidFill>
                <a:srgbClr val="1F445F"/>
              </a:solidFill>
              <a:latin typeface="Rockwell"/>
              <a:ea typeface="Rockwell"/>
              <a:cs typeface="Rockwell"/>
              <a:sym typeface="Rockwell"/>
            </a:endParaRPr>
          </a:p>
        </p:txBody>
      </p:sp>
      <p:sp>
        <p:nvSpPr>
          <p:cNvPr id="184" name="Google Shape;184;p31"/>
          <p:cNvSpPr txBox="1"/>
          <p:nvPr/>
        </p:nvSpPr>
        <p:spPr>
          <a:xfrm>
            <a:off x="47065" y="3899647"/>
            <a:ext cx="3052482" cy="807914"/>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Submitted To :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Prof. Anupam Agrawal</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p:nvPr/>
        </p:nvSpPr>
        <p:spPr>
          <a:xfrm>
            <a:off x="3507585" y="66117"/>
            <a:ext cx="2322526" cy="43858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Introduction</a:t>
            </a:r>
            <a:endParaRPr sz="1100" b="0" i="0" u="none" strike="noStrike" cap="none">
              <a:solidFill>
                <a:srgbClr val="000000"/>
              </a:solidFill>
              <a:latin typeface="Arial"/>
              <a:ea typeface="Arial"/>
              <a:cs typeface="Arial"/>
              <a:sym typeface="Arial"/>
            </a:endParaRPr>
          </a:p>
        </p:txBody>
      </p:sp>
      <p:sp>
        <p:nvSpPr>
          <p:cNvPr id="236" name="Google Shape;236;p38"/>
          <p:cNvSpPr txBox="1"/>
          <p:nvPr/>
        </p:nvSpPr>
        <p:spPr>
          <a:xfrm>
            <a:off x="473468" y="504698"/>
            <a:ext cx="8392236" cy="4531980"/>
          </a:xfrm>
          <a:prstGeom prst="rect">
            <a:avLst/>
          </a:prstGeom>
          <a:noFill/>
          <a:ln w="9525" cap="flat" cmpd="sng">
            <a:solidFill>
              <a:srgbClr val="FFFFFF"/>
            </a:solidFill>
            <a:prstDash val="solid"/>
            <a:round/>
            <a:headEnd type="none" w="sm" len="sm"/>
            <a:tailEnd type="none" w="sm" len="sm"/>
          </a:ln>
        </p:spPr>
        <p:txBody>
          <a:bodyPr spcFirstLastPara="1" wrap="square" lIns="68575" tIns="34275" rIns="68575" bIns="34275" anchor="t" anchorCtr="0">
            <a:spAutoFit/>
          </a:bodyPr>
          <a:lstStyle/>
          <a:p>
            <a:pPr marL="158750" marR="0" lvl="0" indent="0" algn="l" rtl="0">
              <a:lnSpc>
                <a:spcPct val="150000"/>
              </a:lnSpc>
              <a:spcBef>
                <a:spcPts val="1200"/>
              </a:spcBef>
              <a:spcAft>
                <a:spcPts val="0"/>
              </a:spcAft>
              <a:buNone/>
            </a:pPr>
            <a:r>
              <a:rPr lang="en" sz="1200" b="1" i="0" u="none" strike="noStrike" cap="none" dirty="0">
                <a:solidFill>
                  <a:schemeClr val="lt1"/>
                </a:solidFill>
                <a:latin typeface="Arial"/>
                <a:ea typeface="Arial"/>
                <a:cs typeface="Arial"/>
                <a:sym typeface="Arial"/>
              </a:rPr>
              <a:t>1.  Proliferation of Deepfake Technology</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Deepfakes, especially lip-sync variants, are increasingly used for disinformation and fraud, as noted in Bohacek and Farid's 2024 CVPR Workshop paper. </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2. Lip-Sync Deepfake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The method compares transcriptions from both audio and lip-reading to detect discrepancies, achieving high accuracy despite certain challenges </a:t>
            </a:r>
            <a:r>
              <a:rPr lang="en" sz="1200" b="0" i="0" u="sng" strike="noStrike" cap="none" dirty="0">
                <a:solidFill>
                  <a:schemeClr val="hlink"/>
                </a:solidFill>
                <a:latin typeface="Arial"/>
                <a:ea typeface="Arial"/>
                <a:cs typeface="Arial"/>
                <a:sym typeface="Arial"/>
                <a:hlinkClick r:id="rId3" action="ppaction://hlinksldjump"/>
              </a:rPr>
              <a:t>[1]</a:t>
            </a:r>
            <a:r>
              <a:rPr lang="en" sz="1200" b="0" i="0" u="none" strike="noStrike" cap="none" dirty="0">
                <a:solidFill>
                  <a:schemeClr val="lt1"/>
                </a:solidFill>
                <a:latin typeface="Arial"/>
                <a:ea typeface="Arial"/>
                <a:cs typeface="Arial"/>
                <a:sym typeface="Arial"/>
              </a:rPr>
              <a:t>.</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3. Challenges in Lip-Sync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Detecting lip-sync deepfakes is hindered by the accuracy of lip-reading models and difficulties with non-English languages.</a:t>
            </a:r>
            <a:endParaRPr dirty="0"/>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4. Deepfake Audio Detection in Group Conversations</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Deep learning techniques integrating speech-denoising and CNNs are used to detect fake audio in group settings with high accuracy</a:t>
            </a:r>
            <a:r>
              <a:rPr lang="en" sz="1200" b="0" i="0" u="sng" strike="noStrike" cap="none" dirty="0">
                <a:solidFill>
                  <a:schemeClr val="hlink"/>
                </a:solidFill>
                <a:latin typeface="Arial"/>
                <a:ea typeface="Arial"/>
                <a:cs typeface="Arial"/>
                <a:sym typeface="Arial"/>
                <a:hlinkClick r:id="rId3" action="ppaction://hlinksldjump"/>
              </a:rPr>
              <a:t> [2].</a:t>
            </a:r>
            <a:endParaRPr sz="1200" b="0" i="0" u="none" strike="noStrike" cap="none" dirty="0">
              <a:solidFill>
                <a:schemeClr val="lt1"/>
              </a:solidFill>
              <a:latin typeface="Arial"/>
              <a:ea typeface="Arial"/>
              <a:cs typeface="Arial"/>
              <a:sym typeface="Arial"/>
            </a:endParaRPr>
          </a:p>
          <a:p>
            <a:pPr marL="158750" marR="0" lvl="0" indent="0" algn="l" rtl="0">
              <a:lnSpc>
                <a:spcPct val="150000"/>
              </a:lnSpc>
              <a:spcBef>
                <a:spcPts val="0"/>
              </a:spcBef>
              <a:spcAft>
                <a:spcPts val="0"/>
              </a:spcAft>
              <a:buNone/>
            </a:pPr>
            <a:r>
              <a:rPr lang="en" sz="1200" b="1" i="0" u="none" strike="noStrike" cap="none" dirty="0">
                <a:solidFill>
                  <a:schemeClr val="lt1"/>
                </a:solidFill>
                <a:latin typeface="Arial"/>
                <a:ea typeface="Arial"/>
                <a:cs typeface="Arial"/>
                <a:sym typeface="Arial"/>
              </a:rPr>
              <a:t>5. Challenges in Deepfake Audio Detection</a:t>
            </a:r>
            <a:r>
              <a:rPr lang="en" sz="1200" b="0" i="0" u="none" strike="noStrike" cap="none" dirty="0">
                <a:solidFill>
                  <a:schemeClr val="lt1"/>
                </a:solidFill>
                <a:latin typeface="Arial"/>
                <a:ea typeface="Arial"/>
                <a:cs typeface="Arial"/>
                <a:sym typeface="Arial"/>
              </a:rPr>
              <a:t>:</a:t>
            </a:r>
            <a:br>
              <a:rPr lang="en" sz="1200" b="0" i="0" u="none" strike="noStrike" cap="none" dirty="0">
                <a:solidFill>
                  <a:schemeClr val="lt1"/>
                </a:solidFill>
                <a:latin typeface="Arial"/>
                <a:ea typeface="Arial"/>
                <a:cs typeface="Arial"/>
                <a:sym typeface="Arial"/>
              </a:rPr>
            </a:br>
            <a:r>
              <a:rPr lang="en" sz="1200" b="0" i="0" u="none" strike="noStrike" cap="none" dirty="0">
                <a:solidFill>
                  <a:schemeClr val="lt1"/>
                </a:solidFill>
                <a:latin typeface="Arial"/>
                <a:ea typeface="Arial"/>
                <a:cs typeface="Arial"/>
                <a:sym typeface="Arial"/>
              </a:rPr>
              <a:t>Dataset dependency and overfitting remain key challenges in deepfake audio detection systems.</a:t>
            </a:r>
            <a:endParaRPr sz="1200" b="0" i="0" u="none" strike="noStrike" cap="none" dirty="0">
              <a:solidFill>
                <a:schemeClr val="lt1"/>
              </a:solidFill>
              <a:latin typeface="Arial"/>
              <a:ea typeface="Arial"/>
              <a:cs typeface="Arial"/>
              <a:sym typeface="Arial"/>
            </a:endParaRPr>
          </a:p>
          <a:p>
            <a:pPr marL="0" marR="0" lvl="0" indent="0" algn="l" rtl="0">
              <a:lnSpc>
                <a:spcPct val="150000"/>
              </a:lnSpc>
              <a:spcBef>
                <a:spcPts val="1200"/>
              </a:spcBef>
              <a:spcAft>
                <a:spcPts val="0"/>
              </a:spcAft>
              <a:buClr>
                <a:srgbClr val="000000"/>
              </a:buClr>
              <a:buSzPts val="1200"/>
              <a:buFont typeface="Arial"/>
              <a:buNone/>
            </a:pPr>
            <a:endParaRPr sz="1200" b="0" i="0" u="none" strike="noStrike" cap="none" dirty="0">
              <a:solidFill>
                <a:schemeClr val="lt1"/>
              </a:solidFill>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2" name="Google Shape;242;p39"/>
          <p:cNvPicPr preferRelativeResize="0"/>
          <p:nvPr/>
        </p:nvPicPr>
        <p:blipFill rotWithShape="1">
          <a:blip r:embed="rId3">
            <a:alphaModFix/>
          </a:blip>
          <a:srcRect/>
          <a:stretch/>
        </p:blipFill>
        <p:spPr>
          <a:xfrm>
            <a:off x="5414963" y="1455376"/>
            <a:ext cx="3533368" cy="2178844"/>
          </a:xfrm>
          <a:prstGeom prst="rect">
            <a:avLst/>
          </a:prstGeom>
          <a:noFill/>
          <a:ln>
            <a:noFill/>
          </a:ln>
        </p:spPr>
      </p:pic>
      <p:sp>
        <p:nvSpPr>
          <p:cNvPr id="241" name="Google Shape;241;p39"/>
          <p:cNvSpPr txBox="1"/>
          <p:nvPr/>
        </p:nvSpPr>
        <p:spPr>
          <a:xfrm>
            <a:off x="406750" y="294197"/>
            <a:ext cx="5008213" cy="450120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6. Systematic Literature Review: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A review of deep learning-based deepfake detection methods shows that CNNs are most commonly used, with ongoing challenges in model generalization and dataset diversity </a:t>
            </a:r>
            <a:r>
              <a:rPr lang="en" sz="1200" b="0" i="0" u="sng" strike="noStrike" cap="none" dirty="0">
                <a:solidFill>
                  <a:schemeClr val="hlink"/>
                </a:solidFill>
                <a:latin typeface="+mj-lt"/>
                <a:ea typeface="Rockwell"/>
                <a:cs typeface="Rockwell"/>
                <a:sym typeface="Rockwell"/>
                <a:hlinkClick r:id="rId4" action="ppaction://hlinksldjump"/>
              </a:rPr>
              <a:t>[3]</a:t>
            </a:r>
            <a:r>
              <a:rPr lang="en" sz="1200" b="0" i="0" u="none" strike="noStrike" cap="none" dirty="0">
                <a:solidFill>
                  <a:schemeClr val="lt1"/>
                </a:solidFill>
                <a:latin typeface="+mj-lt"/>
                <a:ea typeface="Rockwell"/>
                <a:cs typeface="Rockwell"/>
                <a:sym typeface="Rockwell"/>
              </a:rPr>
              <a:t>.</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7. Hybrid CNN-RNN Detection Method: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Combining CNNs with RNNs improves deepfake detection by analyzing video frame inconsistencies over time, though it is computationally expensive and dataset-dependent </a:t>
            </a:r>
            <a:r>
              <a:rPr lang="en" sz="1200" b="0" i="0" u="sng" strike="noStrike" cap="none" dirty="0">
                <a:solidFill>
                  <a:schemeClr val="hlink"/>
                </a:solidFill>
                <a:latin typeface="+mj-lt"/>
                <a:ea typeface="Rockwell"/>
                <a:cs typeface="Rockwell"/>
                <a:sym typeface="Rockwell"/>
                <a:hlinkClick r:id="rId4" action="ppaction://hlinksldjump"/>
              </a:rPr>
              <a:t>[4].</a:t>
            </a: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8. Current Gaps in Detection: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The review highlights gaps in model generalization and dataset diversity, indicating a need for more robust and varied detection solutions.</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9. Challenges of Hybrid Models: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The CNN-RNN method, while accurate, is computationally heavy and relies on high-quality datasets, limiting its use in real-time detection scenarios.</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chemeClr val="lt1"/>
              </a:solidFill>
              <a:latin typeface="+mj-lt"/>
              <a:ea typeface="Rockwell"/>
              <a:cs typeface="Rockwell"/>
              <a:sym typeface="Rockwell"/>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10. Project Aim:  </a:t>
            </a:r>
            <a:endParaRPr sz="1600" dirty="0">
              <a:latin typeface="+mj-lt"/>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dirty="0">
                <a:solidFill>
                  <a:schemeClr val="lt1"/>
                </a:solidFill>
                <a:latin typeface="+mj-lt"/>
                <a:ea typeface="Rockwell"/>
                <a:cs typeface="Rockwell"/>
                <a:sym typeface="Rockwell"/>
              </a:rPr>
              <a:t>This project seeks to develop a hybrid system for detecting deepfakes in both video and audio, addressing limitations in previous studies by optimizing performance and expanding dataset diversity.</a:t>
            </a:r>
            <a:endParaRPr sz="1200" b="0" i="0" u="none" strike="noStrike" cap="none" dirty="0">
              <a:solidFill>
                <a:srgbClr val="000000"/>
              </a:solidFill>
              <a:latin typeface="+mj-lt"/>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46"/>
        <p:cNvGrpSpPr/>
        <p:nvPr/>
      </p:nvGrpSpPr>
      <p:grpSpPr>
        <a:xfrm>
          <a:off x="0" y="0"/>
          <a:ext cx="0" cy="0"/>
          <a:chOff x="0" y="0"/>
          <a:chExt cx="0" cy="0"/>
        </a:xfrm>
      </p:grpSpPr>
      <p:sp>
        <p:nvSpPr>
          <p:cNvPr id="247" name="Google Shape;247;p40"/>
          <p:cNvSpPr txBox="1"/>
          <p:nvPr/>
        </p:nvSpPr>
        <p:spPr>
          <a:xfrm>
            <a:off x="198782" y="134771"/>
            <a:ext cx="8746500" cy="531000"/>
          </a:xfrm>
          <a:prstGeom prst="rect">
            <a:avLst/>
          </a:prstGeom>
          <a:noFill/>
          <a:ln>
            <a:noFill/>
          </a:ln>
        </p:spPr>
        <p:txBody>
          <a:bodyPr spcFirstLastPara="1" wrap="square" lIns="68575" tIns="34275" rIns="68575" bIns="34275" anchor="t" anchorCtr="0">
            <a:spAutoFit/>
          </a:bodyPr>
          <a:lstStyle/>
          <a:p>
            <a:pPr marL="342900" marR="0" lvl="0" indent="-342900" algn="ctr" rtl="0">
              <a:lnSpc>
                <a:spcPct val="100000"/>
              </a:lnSpc>
              <a:spcBef>
                <a:spcPts val="0"/>
              </a:spcBef>
              <a:spcAft>
                <a:spcPts val="0"/>
              </a:spcAft>
              <a:buClr>
                <a:schemeClr val="lt1"/>
              </a:buClr>
              <a:buSzPts val="3000"/>
              <a:buFont typeface="Noto Sans Symbols"/>
              <a:buChar char="❑"/>
            </a:pPr>
            <a:r>
              <a:rPr lang="en" sz="3000" b="1" i="0" u="none" strike="noStrike" cap="none">
                <a:solidFill>
                  <a:schemeClr val="lt1"/>
                </a:solidFill>
                <a:latin typeface="Times New Roman"/>
                <a:ea typeface="Times New Roman"/>
                <a:cs typeface="Times New Roman"/>
                <a:sym typeface="Times New Roman"/>
              </a:rPr>
              <a:t>Can we detect Deep fakes?</a:t>
            </a:r>
            <a:endParaRPr sz="1100" b="0" i="0" u="none" strike="noStrike" cap="none">
              <a:solidFill>
                <a:srgbClr val="000000"/>
              </a:solidFill>
              <a:latin typeface="Arial"/>
              <a:ea typeface="Arial"/>
              <a:cs typeface="Arial"/>
              <a:sym typeface="Arial"/>
            </a:endParaRPr>
          </a:p>
        </p:txBody>
      </p:sp>
      <p:pic>
        <p:nvPicPr>
          <p:cNvPr id="248" name="Google Shape;248;p40" descr="Over 30+ characters to choose from ►► https://lipsynthesis.com/getstarted/&#10;&#10;Subscribe to see new videos and updates on LipSynthesis ►► https://www.youtube.com/channel/UCULeprOqjP53VRgufxsDdiQ?sub_confirmation=1&#10;&#10;+ FACEBOOK ►  https://www.facebook.com/lipsynthesis&#10;+ TIKTOK ►  https://tiktok.com/@lipsynthesis&#10;+ TWITTER ►  https://twitter.com/lipsynthesis&#10;&#10;Business inquiries: info@lipsynthesis.com" title="Anderson Cooper, 4K Original/(Deep)Fake Example">
            <a:hlinkClick r:id="rId3"/>
          </p:cNvPr>
          <p:cNvPicPr preferRelativeResize="0"/>
          <p:nvPr/>
        </p:nvPicPr>
        <p:blipFill rotWithShape="1">
          <a:blip r:embed="rId4">
            <a:alphaModFix/>
          </a:blip>
          <a:srcRect/>
          <a:stretch/>
        </p:blipFill>
        <p:spPr>
          <a:xfrm>
            <a:off x="1363600" y="866775"/>
            <a:ext cx="6509100" cy="3661375"/>
          </a:xfrm>
          <a:prstGeom prst="rect">
            <a:avLst/>
          </a:prstGeom>
          <a:noFill/>
          <a:ln>
            <a:noFill/>
          </a:ln>
        </p:spPr>
      </p:pic>
      <p:sp>
        <p:nvSpPr>
          <p:cNvPr id="249" name="Google Shape;249;p40"/>
          <p:cNvSpPr txBox="1"/>
          <p:nvPr/>
        </p:nvSpPr>
        <p:spPr>
          <a:xfrm>
            <a:off x="2928750" y="4657075"/>
            <a:ext cx="3897900" cy="2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ckwell"/>
              <a:ea typeface="Rockwell"/>
              <a:cs typeface="Rockwell"/>
              <a:sym typeface="Rockwell"/>
            </a:endParaRPr>
          </a:p>
        </p:txBody>
      </p:sp>
      <p:sp>
        <p:nvSpPr>
          <p:cNvPr id="250" name="Google Shape;250;p40"/>
          <p:cNvSpPr txBox="1"/>
          <p:nvPr/>
        </p:nvSpPr>
        <p:spPr>
          <a:xfrm>
            <a:off x="1956049" y="4582975"/>
            <a:ext cx="5494881" cy="41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sng" strike="noStrike" cap="none" dirty="0">
                <a:solidFill>
                  <a:schemeClr val="hlink"/>
                </a:solidFill>
                <a:latin typeface="Rockwell"/>
                <a:ea typeface="Rockwell"/>
                <a:cs typeface="Rockwell"/>
                <a:sym typeface="Rockwell"/>
                <a:hlinkClick r:id="rId5"/>
              </a:rPr>
              <a:t>https://youtu.be/3wVpVH0Wa6E?si=ETAJdJ5-xbUrVnHZ</a:t>
            </a:r>
            <a:endParaRPr sz="1500" b="0" i="0" u="none" strike="noStrike" cap="none" dirty="0">
              <a:solidFill>
                <a:schemeClr val="lt1"/>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647716" y="420484"/>
            <a:ext cx="7429499" cy="1108928"/>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a:t>PAPER 1: LOST IN TRANSLATION: LIP-SYNC DEEPFAKE DETECTION FROM AUDIO-VIDEO MISMATCH (CVPR, 2023)</a:t>
            </a:r>
            <a:r>
              <a:rPr lang="en" sz="2700" b="1"/>
              <a:t> [</a:t>
            </a:r>
            <a:r>
              <a:rPr lang="en" sz="2700" b="1" u="sng">
                <a:solidFill>
                  <a:schemeClr val="hlink"/>
                </a:solidFill>
                <a:hlinkClick r:id="rId3" action="ppaction://hlinksldjump"/>
              </a:rPr>
              <a:t>1</a:t>
            </a:r>
            <a:r>
              <a:rPr lang="en" sz="2700" b="1"/>
              <a:t>]</a:t>
            </a:r>
            <a:r>
              <a:rPr lang="en" sz="2700"/>
              <a:t> </a:t>
            </a:r>
            <a:endParaRPr/>
          </a:p>
        </p:txBody>
      </p:sp>
      <p:sp>
        <p:nvSpPr>
          <p:cNvPr id="256" name="Google Shape;256;p41"/>
          <p:cNvSpPr txBox="1">
            <a:spLocks noGrp="1"/>
          </p:cNvSpPr>
          <p:nvPr>
            <p:ph type="body" idx="1"/>
          </p:nvPr>
        </p:nvSpPr>
        <p:spPr>
          <a:xfrm>
            <a:off x="501839" y="1803781"/>
            <a:ext cx="4809600" cy="2705400"/>
          </a:xfrm>
          <a:prstGeom prst="rect">
            <a:avLst/>
          </a:prstGeom>
          <a:noFill/>
          <a:ln>
            <a:noFill/>
          </a:ln>
        </p:spPr>
        <p:txBody>
          <a:bodyPr spcFirstLastPara="1" wrap="square" lIns="68575" tIns="34275" rIns="68575" bIns="34275" anchor="ctr" anchorCtr="0">
            <a:spAutoFit/>
          </a:bodyPr>
          <a:lstStyle/>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Objective</a:t>
            </a:r>
            <a:r>
              <a:rPr lang="en" sz="1100" b="0" i="0" u="none" strike="noStrike" cap="none">
                <a:solidFill>
                  <a:schemeClr val="lt1"/>
                </a:solidFill>
                <a:latin typeface="Arial"/>
                <a:ea typeface="Arial"/>
                <a:cs typeface="Arial"/>
                <a:sym typeface="Arial"/>
              </a:rPr>
              <a:t>: Detect lip-sync deepfakes by identifying mismatches between audio and video.</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Approach</a:t>
            </a:r>
            <a:r>
              <a:rPr lang="en" sz="11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100"/>
              <a:buNone/>
            </a:pPr>
            <a:r>
              <a:rPr lang="en" sz="1100" b="1" i="0" u="none" strike="noStrike" cap="none">
                <a:solidFill>
                  <a:schemeClr val="lt1"/>
                </a:solidFill>
                <a:latin typeface="Arial"/>
                <a:ea typeface="Arial"/>
                <a:cs typeface="Arial"/>
                <a:sym typeface="Arial"/>
              </a:rPr>
              <a:t>       1. Audio-to-Text Transcription</a:t>
            </a:r>
            <a:r>
              <a:rPr lang="en" sz="1100" b="0" i="0" u="none" strike="noStrike" cap="none">
                <a:solidFill>
                  <a:schemeClr val="lt1"/>
                </a:solidFill>
                <a:latin typeface="Arial"/>
                <a:ea typeface="Arial"/>
                <a:cs typeface="Arial"/>
                <a:sym typeface="Arial"/>
              </a:rPr>
              <a:t>: Using Whisper’s pipeline to extract audio transcript.</a:t>
            </a:r>
            <a:endParaRPr/>
          </a:p>
          <a:p>
            <a:pPr marL="0" marR="0" lvl="0" indent="0" algn="l" rtl="0">
              <a:lnSpc>
                <a:spcPct val="150000"/>
              </a:lnSpc>
              <a:spcBef>
                <a:spcPts val="0"/>
              </a:spcBef>
              <a:spcAft>
                <a:spcPts val="0"/>
              </a:spcAft>
              <a:buClr>
                <a:schemeClr val="lt1"/>
              </a:buClr>
              <a:buSzPts val="1100"/>
              <a:buNone/>
            </a:pPr>
            <a:r>
              <a:rPr lang="en" sz="1100" b="1" i="0" u="none" strike="noStrike" cap="none">
                <a:solidFill>
                  <a:schemeClr val="lt1"/>
                </a:solidFill>
                <a:latin typeface="Arial"/>
                <a:ea typeface="Arial"/>
                <a:cs typeface="Arial"/>
                <a:sym typeface="Arial"/>
              </a:rPr>
              <a:t>       2. Video-to-Text Transcription (Lip-reading)</a:t>
            </a:r>
            <a:r>
              <a:rPr lang="en" sz="1100" b="0" i="0" u="none" strike="noStrike" cap="none">
                <a:solidFill>
                  <a:schemeClr val="lt1"/>
                </a:solidFill>
                <a:latin typeface="Arial"/>
                <a:ea typeface="Arial"/>
                <a:cs typeface="Arial"/>
                <a:sym typeface="Arial"/>
              </a:rPr>
              <a:t>: Using Auto-AVSR to transcribe video from lip movements.</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Detection</a:t>
            </a:r>
            <a:r>
              <a:rPr lang="en" sz="1100" b="0" i="0" u="none" strike="noStrike" cap="none">
                <a:solidFill>
                  <a:schemeClr val="lt1"/>
                </a:solidFill>
                <a:latin typeface="Arial"/>
                <a:ea typeface="Arial"/>
                <a:cs typeface="Arial"/>
                <a:sym typeface="Arial"/>
              </a:rPr>
              <a:t>: Quantify mismatch using normalized Levenshtein distance between audio and video transcriptions.</a:t>
            </a:r>
            <a:endParaRPr/>
          </a:p>
          <a:p>
            <a:pPr marL="0" marR="0" lvl="0" indent="-69850" algn="l" rtl="0">
              <a:lnSpc>
                <a:spcPct val="150000"/>
              </a:lnSpc>
              <a:spcBef>
                <a:spcPts val="0"/>
              </a:spcBef>
              <a:spcAft>
                <a:spcPts val="0"/>
              </a:spcAft>
              <a:buClr>
                <a:schemeClr val="lt1"/>
              </a:buClr>
              <a:buSzPts val="1100"/>
              <a:buFont typeface="Arial"/>
              <a:buChar char="•"/>
            </a:pPr>
            <a:r>
              <a:rPr lang="en" sz="1100" b="1" i="0" u="none" strike="noStrike" cap="none">
                <a:solidFill>
                  <a:schemeClr val="lt1"/>
                </a:solidFill>
                <a:latin typeface="Arial"/>
                <a:ea typeface="Arial"/>
                <a:cs typeface="Arial"/>
                <a:sym typeface="Arial"/>
              </a:rPr>
              <a:t>Thresholding</a:t>
            </a:r>
            <a:r>
              <a:rPr lang="en" sz="1100" b="0" i="0" u="none" strike="noStrike" cap="none">
                <a:solidFill>
                  <a:schemeClr val="lt1"/>
                </a:solidFill>
                <a:latin typeface="Arial"/>
                <a:ea typeface="Arial"/>
                <a:cs typeface="Arial"/>
                <a:sym typeface="Arial"/>
              </a:rPr>
              <a:t>: A threshold is applied to separate real videos from deepfakes.</a:t>
            </a:r>
            <a:endParaRPr/>
          </a:p>
          <a:p>
            <a:pPr marL="0" marR="0" lvl="0" indent="0" algn="l" rtl="0">
              <a:lnSpc>
                <a:spcPct val="150000"/>
              </a:lnSpc>
              <a:spcBef>
                <a:spcPts val="0"/>
              </a:spcBef>
              <a:spcAft>
                <a:spcPts val="0"/>
              </a:spcAft>
              <a:buClr>
                <a:schemeClr val="lt1"/>
              </a:buClr>
              <a:buSzPts val="1100"/>
              <a:buFont typeface="Rockwell"/>
              <a:buNone/>
            </a:pPr>
            <a:endParaRPr sz="1100" b="0" i="0" u="none" strike="noStrike" cap="none">
              <a:solidFill>
                <a:schemeClr val="lt1"/>
              </a:solidFill>
              <a:latin typeface="Arial"/>
              <a:ea typeface="Arial"/>
              <a:cs typeface="Arial"/>
              <a:sym typeface="Arial"/>
            </a:endParaRPr>
          </a:p>
        </p:txBody>
      </p:sp>
      <p:pic>
        <p:nvPicPr>
          <p:cNvPr id="257" name="Google Shape;257;p41"/>
          <p:cNvPicPr preferRelativeResize="0"/>
          <p:nvPr/>
        </p:nvPicPr>
        <p:blipFill rotWithShape="1">
          <a:blip r:embed="rId4">
            <a:alphaModFix/>
          </a:blip>
          <a:srcRect/>
          <a:stretch/>
        </p:blipFill>
        <p:spPr>
          <a:xfrm>
            <a:off x="5476566" y="1619881"/>
            <a:ext cx="3219382" cy="2700620"/>
          </a:xfrm>
          <a:prstGeom prst="rect">
            <a:avLst/>
          </a:prstGeom>
          <a:noFill/>
          <a:ln>
            <a:noFill/>
          </a:ln>
        </p:spPr>
      </p:pic>
      <p:sp>
        <p:nvSpPr>
          <p:cNvPr id="258" name="Google Shape;258;p41"/>
          <p:cNvSpPr txBox="1"/>
          <p:nvPr/>
        </p:nvSpPr>
        <p:spPr>
          <a:xfrm>
            <a:off x="7060610" y="4273436"/>
            <a:ext cx="389965"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Rockwell"/>
                <a:ea typeface="Rockwell"/>
                <a:cs typeface="Rockwell"/>
                <a:sym typeface="Rockwell"/>
              </a:rPr>
              <a:t>[</a:t>
            </a:r>
            <a:r>
              <a:rPr lang="en" sz="1400" b="1" i="0" u="sng" strike="noStrike" cap="none">
                <a:solidFill>
                  <a:schemeClr val="hlink"/>
                </a:solidFill>
                <a:latin typeface="Rockwell"/>
                <a:ea typeface="Rockwell"/>
                <a:cs typeface="Rockwell"/>
                <a:sym typeface="Rockwell"/>
                <a:hlinkClick r:id="rId3" action="ppaction://hlinksldjump"/>
              </a:rPr>
              <a:t>1</a:t>
            </a:r>
            <a:r>
              <a:rPr lang="en" sz="1400" b="1" i="0" u="none" strike="noStrike" cap="none">
                <a:solidFill>
                  <a:schemeClr val="lt1"/>
                </a:solidFill>
                <a:latin typeface="Rockwell"/>
                <a:ea typeface="Rockwell"/>
                <a:cs typeface="Rockwell"/>
                <a:sym typeface="Rockwell"/>
              </a:rPr>
              <a:t>]</a:t>
            </a:r>
            <a:r>
              <a:rPr lang="en" sz="1400" b="0" i="0" u="none" strike="noStrike" cap="none">
                <a:solidFill>
                  <a:schemeClr val="lt1"/>
                </a:solidFill>
                <a:latin typeface="Rockwell"/>
                <a:ea typeface="Rockwell"/>
                <a:cs typeface="Rockwell"/>
                <a:sym typeface="Rockwell"/>
              </a:rPr>
              <a:t> </a:t>
            </a: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title"/>
          </p:nvPr>
        </p:nvSpPr>
        <p:spPr>
          <a:xfrm>
            <a:off x="1068845" y="250425"/>
            <a:ext cx="6741529" cy="455654"/>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a:t>LOST IN TRANSLATION: DATASET OVERVIEW</a:t>
            </a:r>
            <a:endParaRPr/>
          </a:p>
        </p:txBody>
      </p:sp>
      <p:sp>
        <p:nvSpPr>
          <p:cNvPr id="264" name="Google Shape;264;p42"/>
          <p:cNvSpPr txBox="1">
            <a:spLocks noGrp="1"/>
          </p:cNvSpPr>
          <p:nvPr>
            <p:ph type="body" idx="1"/>
          </p:nvPr>
        </p:nvSpPr>
        <p:spPr>
          <a:xfrm>
            <a:off x="356411" y="1008058"/>
            <a:ext cx="5265502" cy="3442618"/>
          </a:xfrm>
          <a:prstGeom prst="rect">
            <a:avLst/>
          </a:prstGeom>
          <a:noFill/>
          <a:ln>
            <a:noFill/>
          </a:ln>
        </p:spPr>
        <p:txBody>
          <a:bodyPr spcFirstLastPara="1" wrap="square" lIns="68575" tIns="34275" rIns="68575" bIns="34275" anchor="t" anchorCtr="0">
            <a:normAutofit fontScale="92500"/>
          </a:bodyPr>
          <a:lstStyle/>
          <a:p>
            <a:pPr marL="177800" lvl="0" indent="-171450" algn="l" rtl="0">
              <a:lnSpc>
                <a:spcPct val="120000"/>
              </a:lnSpc>
              <a:spcBef>
                <a:spcPts val="0"/>
              </a:spcBef>
              <a:spcAft>
                <a:spcPts val="0"/>
              </a:spcAft>
              <a:buClr>
                <a:schemeClr val="lt1"/>
              </a:buClr>
              <a:buSzPct val="108108"/>
              <a:buFont typeface="Arial"/>
              <a:buChar char="•"/>
            </a:pPr>
            <a:r>
              <a:rPr lang="en" b="1"/>
              <a:t>Controlled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10 individuals recording responses and reading a script.</a:t>
            </a:r>
            <a:endParaRPr/>
          </a:p>
          <a:p>
            <a:pPr marL="558800" lvl="1" indent="-215900" algn="l" rtl="0">
              <a:lnSpc>
                <a:spcPct val="120000"/>
              </a:lnSpc>
              <a:spcBef>
                <a:spcPts val="400"/>
              </a:spcBef>
              <a:spcAft>
                <a:spcPts val="0"/>
              </a:spcAft>
              <a:buClr>
                <a:schemeClr val="lt1"/>
              </a:buClr>
              <a:buSzPct val="108108"/>
              <a:buFont typeface="Arial"/>
              <a:buChar char="•"/>
            </a:pPr>
            <a:r>
              <a:rPr lang="en"/>
              <a:t>5-minute videos per individual.</a:t>
            </a:r>
            <a:endParaRPr/>
          </a:p>
          <a:p>
            <a:pPr marL="558800" lvl="1" indent="-215900" algn="l" rtl="0">
              <a:lnSpc>
                <a:spcPct val="120000"/>
              </a:lnSpc>
              <a:spcBef>
                <a:spcPts val="400"/>
              </a:spcBef>
              <a:spcAft>
                <a:spcPts val="0"/>
              </a:spcAft>
              <a:buClr>
                <a:schemeClr val="lt1"/>
              </a:buClr>
              <a:buSzPct val="108108"/>
              <a:buFont typeface="Arial"/>
              <a:buChar char="•"/>
            </a:pPr>
            <a:r>
              <a:rPr lang="en" b="1"/>
              <a:t>90 lip-sync deepfakes</a:t>
            </a:r>
            <a:r>
              <a:rPr lang="en"/>
              <a:t> generated using VideoRetalking and Wav2Lip.</a:t>
            </a:r>
            <a:endParaRPr/>
          </a:p>
          <a:p>
            <a:pPr marL="177800" lvl="0" indent="-171450" algn="l" rtl="0">
              <a:lnSpc>
                <a:spcPct val="120000"/>
              </a:lnSpc>
              <a:spcBef>
                <a:spcPts val="800"/>
              </a:spcBef>
              <a:spcAft>
                <a:spcPts val="0"/>
              </a:spcAft>
              <a:buClr>
                <a:schemeClr val="lt1"/>
              </a:buClr>
              <a:buSzPct val="108108"/>
              <a:buFont typeface="Arial"/>
              <a:buChar char="•"/>
            </a:pPr>
            <a:r>
              <a:rPr lang="en" b="1"/>
              <a:t>Anderson Cooper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36 minutes of CNN footage, 64 videos (30s each).</a:t>
            </a:r>
            <a:endParaRPr/>
          </a:p>
          <a:p>
            <a:pPr marL="558800" lvl="1" indent="-215900" algn="l" rtl="0">
              <a:lnSpc>
                <a:spcPct val="120000"/>
              </a:lnSpc>
              <a:spcBef>
                <a:spcPts val="400"/>
              </a:spcBef>
              <a:spcAft>
                <a:spcPts val="0"/>
              </a:spcAft>
              <a:buClr>
                <a:schemeClr val="lt1"/>
              </a:buClr>
              <a:buSzPct val="108108"/>
              <a:buFont typeface="Arial"/>
              <a:buChar char="•"/>
            </a:pPr>
            <a:r>
              <a:rPr lang="en" b="1"/>
              <a:t>640 lip-sync deepfakes</a:t>
            </a:r>
            <a:r>
              <a:rPr lang="en"/>
              <a:t> generated.</a:t>
            </a:r>
            <a:endParaRPr/>
          </a:p>
          <a:p>
            <a:pPr marL="177800" lvl="0" indent="-171450" algn="l" rtl="0">
              <a:lnSpc>
                <a:spcPct val="120000"/>
              </a:lnSpc>
              <a:spcBef>
                <a:spcPts val="800"/>
              </a:spcBef>
              <a:spcAft>
                <a:spcPts val="0"/>
              </a:spcAft>
              <a:buClr>
                <a:schemeClr val="lt1"/>
              </a:buClr>
              <a:buSzPct val="108108"/>
              <a:buFont typeface="Arial"/>
              <a:buChar char="•"/>
            </a:pPr>
            <a:r>
              <a:rPr lang="en" b="1"/>
              <a:t>In-the-Wild Dataset</a:t>
            </a:r>
            <a:r>
              <a:rPr lang="en"/>
              <a:t>:</a:t>
            </a:r>
            <a:endParaRPr/>
          </a:p>
          <a:p>
            <a:pPr marL="558800" lvl="1" indent="-215900" algn="l" rtl="0">
              <a:lnSpc>
                <a:spcPct val="120000"/>
              </a:lnSpc>
              <a:spcBef>
                <a:spcPts val="400"/>
              </a:spcBef>
              <a:spcAft>
                <a:spcPts val="0"/>
              </a:spcAft>
              <a:buClr>
                <a:schemeClr val="lt1"/>
              </a:buClr>
              <a:buSzPct val="108108"/>
              <a:buFont typeface="Arial"/>
              <a:buChar char="•"/>
            </a:pPr>
            <a:r>
              <a:rPr lang="en"/>
              <a:t>14 verified deepfake videos (e.g., Joe Biden, Taylor Swift).</a:t>
            </a:r>
            <a:endParaRPr/>
          </a:p>
          <a:p>
            <a:pPr marL="558800" lvl="1" indent="-215900" algn="l" rtl="0">
              <a:lnSpc>
                <a:spcPct val="120000"/>
              </a:lnSpc>
              <a:spcBef>
                <a:spcPts val="400"/>
              </a:spcBef>
              <a:spcAft>
                <a:spcPts val="0"/>
              </a:spcAft>
              <a:buClr>
                <a:schemeClr val="lt1"/>
              </a:buClr>
              <a:buSzPct val="108108"/>
              <a:buFont typeface="Arial"/>
              <a:buChar char="•"/>
            </a:pPr>
            <a:r>
              <a:rPr lang="en"/>
              <a:t>Video lengths between 5 to 122 seconds.</a:t>
            </a:r>
            <a:endParaRPr/>
          </a:p>
        </p:txBody>
      </p:sp>
      <p:sp>
        <p:nvSpPr>
          <p:cNvPr id="265" name="Google Shape;265;p42"/>
          <p:cNvSpPr txBox="1"/>
          <p:nvPr/>
        </p:nvSpPr>
        <p:spPr>
          <a:xfrm>
            <a:off x="7096685" y="4559425"/>
            <a:ext cx="389965"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1"/>
                </a:solidFill>
                <a:latin typeface="Rockwell"/>
                <a:ea typeface="Rockwell"/>
                <a:cs typeface="Rockwell"/>
                <a:sym typeface="Rockwell"/>
              </a:rPr>
              <a:t>[</a:t>
            </a:r>
            <a:r>
              <a:rPr lang="en" sz="1400" b="1" i="0" u="sng" strike="noStrike" cap="none">
                <a:solidFill>
                  <a:schemeClr val="hlink"/>
                </a:solidFill>
                <a:latin typeface="Rockwell"/>
                <a:ea typeface="Rockwell"/>
                <a:cs typeface="Rockwell"/>
                <a:sym typeface="Rockwell"/>
                <a:hlinkClick r:id="rId3" action="ppaction://hlinksldjump"/>
              </a:rPr>
              <a:t>1</a:t>
            </a:r>
            <a:r>
              <a:rPr lang="en" sz="1400" b="1" i="0" u="none" strike="noStrike" cap="none">
                <a:solidFill>
                  <a:schemeClr val="lt1"/>
                </a:solidFill>
                <a:latin typeface="Rockwell"/>
                <a:ea typeface="Rockwell"/>
                <a:cs typeface="Rockwell"/>
                <a:sym typeface="Rockwell"/>
              </a:rPr>
              <a:t>]</a:t>
            </a:r>
            <a:r>
              <a:rPr lang="en" sz="1400" b="0" i="0" u="none" strike="noStrike" cap="none">
                <a:solidFill>
                  <a:schemeClr val="lt1"/>
                </a:solidFill>
                <a:latin typeface="Rockwell"/>
                <a:ea typeface="Rockwell"/>
                <a:cs typeface="Rockwell"/>
                <a:sym typeface="Rockwell"/>
              </a:rPr>
              <a:t> </a:t>
            </a:r>
            <a:endParaRPr sz="1400" b="0" i="0" u="none" strike="noStrike" cap="none">
              <a:solidFill>
                <a:schemeClr val="lt1"/>
              </a:solidFill>
              <a:latin typeface="Rockwell"/>
              <a:ea typeface="Rockwell"/>
              <a:cs typeface="Rockwell"/>
              <a:sym typeface="Rockwell"/>
            </a:endParaRPr>
          </a:p>
        </p:txBody>
      </p:sp>
      <p:pic>
        <p:nvPicPr>
          <p:cNvPr id="266" name="Google Shape;266;p42"/>
          <p:cNvPicPr preferRelativeResize="0"/>
          <p:nvPr/>
        </p:nvPicPr>
        <p:blipFill rotWithShape="1">
          <a:blip r:embed="rId4">
            <a:alphaModFix/>
          </a:blip>
          <a:srcRect/>
          <a:stretch/>
        </p:blipFill>
        <p:spPr>
          <a:xfrm>
            <a:off x="5613961" y="2473535"/>
            <a:ext cx="3157979" cy="1357502"/>
          </a:xfrm>
          <a:prstGeom prst="rect">
            <a:avLst/>
          </a:prstGeom>
          <a:noFill/>
          <a:ln>
            <a:noFill/>
          </a:ln>
        </p:spPr>
      </p:pic>
      <p:pic>
        <p:nvPicPr>
          <p:cNvPr id="267" name="Google Shape;267;p42"/>
          <p:cNvPicPr preferRelativeResize="0"/>
          <p:nvPr/>
        </p:nvPicPr>
        <p:blipFill rotWithShape="1">
          <a:blip r:embed="rId5">
            <a:alphaModFix/>
          </a:blip>
          <a:srcRect/>
          <a:stretch/>
        </p:blipFill>
        <p:spPr>
          <a:xfrm>
            <a:off x="5613961" y="1194625"/>
            <a:ext cx="3157979" cy="1278910"/>
          </a:xfrm>
          <a:prstGeom prst="rect">
            <a:avLst/>
          </a:prstGeom>
          <a:noFill/>
          <a:ln>
            <a:noFill/>
          </a:ln>
        </p:spPr>
      </p:pic>
      <p:sp>
        <p:nvSpPr>
          <p:cNvPr id="268" name="Google Shape;268;p42"/>
          <p:cNvSpPr txBox="1"/>
          <p:nvPr/>
        </p:nvSpPr>
        <p:spPr>
          <a:xfrm>
            <a:off x="6185647" y="2729367"/>
            <a:ext cx="2212042"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ckwell"/>
              <a:ea typeface="Rockwell"/>
              <a:cs typeface="Rockwell"/>
              <a:sym typeface="Rockwell"/>
            </a:endParaRPr>
          </a:p>
        </p:txBody>
      </p:sp>
      <p:sp>
        <p:nvSpPr>
          <p:cNvPr id="269" name="Google Shape;269;p42"/>
          <p:cNvSpPr txBox="1"/>
          <p:nvPr/>
        </p:nvSpPr>
        <p:spPr>
          <a:xfrm>
            <a:off x="5768789" y="3913094"/>
            <a:ext cx="2911287" cy="64633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1"/>
                </a:solidFill>
                <a:latin typeface="Rockwell"/>
                <a:ea typeface="Rockwell"/>
                <a:cs typeface="Rockwell"/>
                <a:sym typeface="Rockwell"/>
              </a:rPr>
              <a:t>The distance between audio and video transcriptions for authentic and VideoRetalking lip-sync videos of varying length. Alarger distance corresponds to a larger mismatch. For videos 60 seconds or longer a distance threshold of 0.5 perfectly separates the authentic from the fake. </a:t>
            </a:r>
            <a:endParaRPr sz="8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777398" y="178904"/>
            <a:ext cx="7765321" cy="994741"/>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sz="2600" b="1" i="0" cap="none">
                <a:solidFill>
                  <a:schemeClr val="lt1"/>
                </a:solidFill>
                <a:latin typeface="Bookman Old Style"/>
                <a:ea typeface="Bookman Old Style"/>
                <a:cs typeface="Bookman Old Style"/>
                <a:sym typeface="Bookman Old Style"/>
              </a:rPr>
              <a:t>LOST IN TRANSLATION: RESULTS</a:t>
            </a:r>
            <a:endParaRPr/>
          </a:p>
        </p:txBody>
      </p:sp>
      <p:sp>
        <p:nvSpPr>
          <p:cNvPr id="275" name="Google Shape;275;p43"/>
          <p:cNvSpPr txBox="1">
            <a:spLocks noGrp="1"/>
          </p:cNvSpPr>
          <p:nvPr>
            <p:ph type="body" idx="1"/>
          </p:nvPr>
        </p:nvSpPr>
        <p:spPr>
          <a:xfrm>
            <a:off x="601281" y="1173646"/>
            <a:ext cx="7941438" cy="3537830"/>
          </a:xfrm>
          <a:prstGeom prst="rect">
            <a:avLst/>
          </a:prstGeom>
          <a:noFill/>
          <a:ln>
            <a:noFill/>
          </a:ln>
        </p:spPr>
        <p:txBody>
          <a:bodyPr spcFirstLastPara="1" wrap="square" lIns="68575" tIns="34275" rIns="68575" bIns="34275" anchor="ctr" anchorCtr="0">
            <a:spAutoFit/>
          </a:bodyPr>
          <a:lstStyle/>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Controlled Dataset</a:t>
            </a:r>
            <a:r>
              <a:rPr lang="en" sz="1500" b="0" i="0" u="none" strike="noStrike" cap="none">
                <a:solidFill>
                  <a:schemeClr val="lt1"/>
                </a:solidFill>
                <a:latin typeface="Arial"/>
                <a:ea typeface="Arial"/>
                <a:cs typeface="Arial"/>
                <a:sym typeface="Arial"/>
              </a:rPr>
              <a:t>:</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Median Levenshtein Distance</a:t>
            </a:r>
            <a:r>
              <a:rPr lang="en" sz="1500" b="0" i="0" u="none" strike="noStrike" cap="none">
                <a:solidFill>
                  <a:schemeClr val="lt1"/>
                </a:solidFill>
                <a:latin typeface="Arial"/>
                <a:ea typeface="Arial"/>
                <a:cs typeface="Arial"/>
                <a:sym typeface="Arial"/>
              </a:rPr>
              <a:t>:</a:t>
            </a:r>
            <a:endParaRPr/>
          </a:p>
          <a:p>
            <a:pPr marL="342900" marR="0" lvl="1" indent="-88900" algn="l" rtl="0">
              <a:lnSpc>
                <a:spcPct val="150000"/>
              </a:lnSpc>
              <a:spcBef>
                <a:spcPts val="0"/>
              </a:spcBef>
              <a:spcAft>
                <a:spcPts val="0"/>
              </a:spcAft>
              <a:buClr>
                <a:schemeClr val="lt1"/>
              </a:buClr>
              <a:buSzPts val="1400"/>
              <a:buFont typeface="Arial"/>
              <a:buChar char="•"/>
            </a:pPr>
            <a:r>
              <a:rPr lang="en" b="0" i="0" u="none" strike="noStrike" cap="none">
                <a:solidFill>
                  <a:schemeClr val="lt1"/>
                </a:solidFill>
                <a:latin typeface="Arial"/>
                <a:ea typeface="Arial"/>
                <a:cs typeface="Arial"/>
                <a:sym typeface="Arial"/>
              </a:rPr>
              <a:t>Real videos: 0.26</a:t>
            </a:r>
            <a:endParaRPr/>
          </a:p>
          <a:p>
            <a:pPr marL="342900" marR="0" lvl="1" indent="-88900" algn="l" rtl="0">
              <a:lnSpc>
                <a:spcPct val="150000"/>
              </a:lnSpc>
              <a:spcBef>
                <a:spcPts val="0"/>
              </a:spcBef>
              <a:spcAft>
                <a:spcPts val="0"/>
              </a:spcAft>
              <a:buClr>
                <a:schemeClr val="lt1"/>
              </a:buClr>
              <a:buSzPts val="1400"/>
              <a:buFont typeface="Arial"/>
              <a:buChar char="•"/>
            </a:pPr>
            <a:r>
              <a:rPr lang="en" b="0" i="0" u="none" strike="noStrike" cap="none">
                <a:solidFill>
                  <a:schemeClr val="lt1"/>
                </a:solidFill>
                <a:latin typeface="Arial"/>
                <a:ea typeface="Arial"/>
                <a:cs typeface="Arial"/>
                <a:sym typeface="Arial"/>
              </a:rPr>
              <a:t>VideoRetalking &amp; Wav2Lip deepfakes: 0.69 (clear separation).</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Anderson Cooper Dataset</a:t>
            </a:r>
            <a:r>
              <a:rPr lang="en" sz="1500" b="0" i="0" u="none" strike="noStrike" cap="none">
                <a:solidFill>
                  <a:schemeClr val="lt1"/>
                </a:solidFill>
                <a:latin typeface="Arial"/>
                <a:ea typeface="Arial"/>
                <a:cs typeface="Arial"/>
                <a:sym typeface="Arial"/>
              </a:rPr>
              <a:t>:</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Real videos</a:t>
            </a:r>
            <a:r>
              <a:rPr lang="en" sz="1500" b="0" i="0" u="none" strike="noStrike" cap="none">
                <a:solidFill>
                  <a:schemeClr val="lt1"/>
                </a:solidFill>
                <a:latin typeface="Arial"/>
                <a:ea typeface="Arial"/>
                <a:cs typeface="Arial"/>
                <a:sym typeface="Arial"/>
              </a:rPr>
              <a:t>: Median distance 0.16.</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Deepfakes</a:t>
            </a:r>
            <a:r>
              <a:rPr lang="en" sz="1500" b="0" i="0" u="none" strike="noStrike" cap="none">
                <a:solidFill>
                  <a:schemeClr val="lt1"/>
                </a:solidFill>
                <a:latin typeface="Arial"/>
                <a:ea typeface="Arial"/>
                <a:cs typeface="Arial"/>
                <a:sym typeface="Arial"/>
              </a:rPr>
              <a:t>: Median distance for VideoRetalking (0.66) and Wav2Lip (0.63).</a:t>
            </a:r>
            <a:endParaRPr/>
          </a:p>
          <a:p>
            <a:pPr marL="0" marR="0" lvl="0" indent="-95250" algn="l" rtl="0">
              <a:lnSpc>
                <a:spcPct val="150000"/>
              </a:lnSpc>
              <a:spcBef>
                <a:spcPts val="0"/>
              </a:spcBef>
              <a:spcAft>
                <a:spcPts val="0"/>
              </a:spcAft>
              <a:buClr>
                <a:schemeClr val="lt1"/>
              </a:buClr>
              <a:buSzPts val="1500"/>
              <a:buFont typeface="Arial"/>
              <a:buChar char="•"/>
            </a:pPr>
            <a:r>
              <a:rPr lang="en" sz="1500" b="1" i="0" u="none" strike="noStrike" cap="none">
                <a:solidFill>
                  <a:schemeClr val="lt1"/>
                </a:solidFill>
                <a:latin typeface="Arial"/>
                <a:ea typeface="Arial"/>
                <a:cs typeface="Arial"/>
                <a:sym typeface="Arial"/>
              </a:rPr>
              <a:t>Threshold</a:t>
            </a:r>
            <a:r>
              <a:rPr lang="en" sz="1500" b="0" i="0" u="none" strike="noStrike" cap="none">
                <a:solidFill>
                  <a:schemeClr val="lt1"/>
                </a:solidFill>
                <a:latin typeface="Arial"/>
                <a:ea typeface="Arial"/>
                <a:cs typeface="Arial"/>
                <a:sym typeface="Arial"/>
              </a:rPr>
              <a:t>: 97.5% (VideoRetalking) and 98.3% (Wav2Lip) of deepfakes correctly classified as fake.</a:t>
            </a:r>
            <a:endParaRPr/>
          </a:p>
          <a:p>
            <a:pPr marL="0" marR="0" lvl="0" indent="0" algn="l" rtl="0">
              <a:lnSpc>
                <a:spcPct val="150000"/>
              </a:lnSpc>
              <a:spcBef>
                <a:spcPts val="0"/>
              </a:spcBef>
              <a:spcAft>
                <a:spcPts val="0"/>
              </a:spcAft>
              <a:buClr>
                <a:schemeClr val="lt1"/>
              </a:buClr>
              <a:buSzPts val="1500"/>
              <a:buFont typeface="Rockwell"/>
              <a:buNone/>
            </a:pPr>
            <a:endParaRPr sz="15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856060" y="90605"/>
            <a:ext cx="7429499" cy="110892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LIPINC: Detecting Lip-syncing Deepfakes from Mouth Inconsistencies[</a:t>
            </a:r>
            <a:r>
              <a:rPr lang="en" u="sng">
                <a:solidFill>
                  <a:schemeClr val="hlink"/>
                </a:solidFill>
                <a:hlinkClick r:id="rId3" action="ppaction://hlinksldjump"/>
              </a:rPr>
              <a:t>2</a:t>
            </a:r>
            <a:r>
              <a:rPr lang="en"/>
              <a:t>]</a:t>
            </a:r>
            <a:endParaRPr/>
          </a:p>
        </p:txBody>
      </p:sp>
      <p:sp>
        <p:nvSpPr>
          <p:cNvPr id="281" name="Google Shape;281;p44"/>
          <p:cNvSpPr txBox="1">
            <a:spLocks noGrp="1"/>
          </p:cNvSpPr>
          <p:nvPr>
            <p:ph type="body" idx="1"/>
          </p:nvPr>
        </p:nvSpPr>
        <p:spPr>
          <a:xfrm>
            <a:off x="856059" y="2080626"/>
            <a:ext cx="7771105" cy="2008212"/>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Rockwell"/>
              <a:buNone/>
            </a:pPr>
            <a:r>
              <a:rPr lang="en" sz="1400" b="0" i="0" u="none" strike="noStrike" cap="none">
                <a:solidFill>
                  <a:schemeClr val="lt1"/>
                </a:solidFill>
                <a:latin typeface="Arial"/>
                <a:ea typeface="Arial"/>
                <a:cs typeface="Arial"/>
                <a:sym typeface="Arial"/>
              </a:rPr>
              <a:t>Deepfakes Overview:Definition of deepfakes and their societal risks (identity theft, misinformation, fraud).Focus on lip-syncing deepfakes, where only the mouth region is manipulated to sync with altered audio.LIPINC Approach:Objective: Detect lip-syncing deepfakes by analyzing spatial-temporal inconsistencies in the mouth region.Unlike other methods, LIPINC focuses solely on visual cues, ignoring audio.Challenge: Subtle mouth inconsistencies are difficult to detect by human observation, especially in high-quality deepfakes.</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813934" y="88512"/>
            <a:ext cx="7729992" cy="5857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r>
              <a:rPr lang="en" dirty="0"/>
              <a:t>Methodology &amp; Implementation</a:t>
            </a:r>
            <a:endParaRPr dirty="0"/>
          </a:p>
        </p:txBody>
      </p:sp>
      <p:sp>
        <p:nvSpPr>
          <p:cNvPr id="293" name="Google Shape;293;p46"/>
          <p:cNvSpPr txBox="1">
            <a:spLocks noGrp="1"/>
          </p:cNvSpPr>
          <p:nvPr>
            <p:ph type="body" idx="1"/>
          </p:nvPr>
        </p:nvSpPr>
        <p:spPr>
          <a:xfrm>
            <a:off x="1399722" y="569628"/>
            <a:ext cx="6558416" cy="4801274"/>
          </a:xfrm>
          <a:prstGeom prst="rect">
            <a:avLst/>
          </a:prstGeom>
          <a:noFill/>
          <a:ln>
            <a:noFill/>
          </a:ln>
        </p:spPr>
        <p:txBody>
          <a:bodyPr spcFirstLastPara="1" wrap="square" lIns="91425" tIns="45700" rIns="91425" bIns="45700" anchor="ctr" anchorCtr="0">
            <a:spAutoFit/>
          </a:bodyPr>
          <a:lstStyle/>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Local and Global Mouth Frame Extraction:</a:t>
            </a:r>
            <a:endParaRPr sz="1200" b="0" i="0" u="none" strike="noStrike" cap="none" dirty="0">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Uses a </a:t>
            </a:r>
            <a:r>
              <a:rPr lang="en" sz="1200" b="1" i="0" u="none" strike="noStrike" cap="none" dirty="0">
                <a:solidFill>
                  <a:schemeClr val="lt1"/>
                </a:solidFill>
                <a:latin typeface="Arial"/>
                <a:ea typeface="Arial"/>
                <a:cs typeface="Arial"/>
                <a:sym typeface="Arial"/>
              </a:rPr>
              <a:t>face detector</a:t>
            </a:r>
            <a:r>
              <a:rPr lang="en" sz="1200" b="0" i="0" u="none" strike="noStrike" cap="none" dirty="0">
                <a:solidFill>
                  <a:schemeClr val="lt1"/>
                </a:solidFill>
                <a:latin typeface="Arial"/>
                <a:ea typeface="Arial"/>
                <a:cs typeface="Arial"/>
                <a:sym typeface="Arial"/>
              </a:rPr>
              <a:t> (e.g., Dlib) to extract the mouth region and select frames where the mouth is open.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Local Consistency</a:t>
            </a:r>
            <a:r>
              <a:rPr lang="en" sz="1200" b="0" i="0" u="none" strike="noStrike" cap="none" dirty="0">
                <a:solidFill>
                  <a:schemeClr val="lt1"/>
                </a:solidFill>
                <a:latin typeface="Arial"/>
                <a:ea typeface="Arial"/>
                <a:cs typeface="Arial"/>
                <a:sym typeface="Arial"/>
              </a:rPr>
              <a:t>: Extracts adjacent frames for mouth shape comparison.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Global Consistency</a:t>
            </a:r>
            <a:r>
              <a:rPr lang="en" sz="1200" b="0" i="0" u="none" strike="noStrike" cap="none" dirty="0">
                <a:solidFill>
                  <a:schemeClr val="lt1"/>
                </a:solidFill>
                <a:latin typeface="Arial"/>
                <a:ea typeface="Arial"/>
                <a:cs typeface="Arial"/>
                <a:sym typeface="Arial"/>
              </a:rPr>
              <a:t>: Extracts non-adjacent frames with similar mouth poses for cross-frame comparison.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Mouth Spatial-Temporal Inconsistency Extractor (MSTIE)</a:t>
            </a:r>
            <a:r>
              <a:rPr lang="en" sz="1200" b="0" i="0" u="none" strike="noStrike" cap="none" dirty="0">
                <a:solidFill>
                  <a:schemeClr val="lt1"/>
                </a:solidFill>
                <a:latin typeface="Arial"/>
                <a:ea typeface="Arial"/>
                <a:cs typeface="Arial"/>
                <a:sym typeface="Arial"/>
              </a:rPr>
              <a:t>:</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Uses a </a:t>
            </a:r>
            <a:r>
              <a:rPr lang="en" sz="1200" b="1" i="0" u="none" strike="noStrike" cap="none" dirty="0">
                <a:solidFill>
                  <a:schemeClr val="lt1"/>
                </a:solidFill>
                <a:latin typeface="Arial"/>
                <a:ea typeface="Arial"/>
                <a:cs typeface="Arial"/>
                <a:sym typeface="Arial"/>
              </a:rPr>
              <a:t>3D Convolutional Neural Network (3D-CNN)</a:t>
            </a:r>
            <a:r>
              <a:rPr lang="en" sz="1200" b="0" i="0" u="none" strike="noStrike" cap="none" dirty="0">
                <a:solidFill>
                  <a:schemeClr val="lt1"/>
                </a:solidFill>
                <a:latin typeface="Arial"/>
                <a:ea typeface="Arial"/>
                <a:cs typeface="Arial"/>
                <a:sym typeface="Arial"/>
              </a:rPr>
              <a:t> to extract spatial-temporal features from the mouth region.</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Two branches: </a:t>
            </a:r>
            <a:r>
              <a:rPr lang="en" sz="1200" b="1" i="0" u="none" strike="noStrike" cap="none" dirty="0">
                <a:solidFill>
                  <a:schemeClr val="lt1"/>
                </a:solidFill>
                <a:latin typeface="Arial"/>
                <a:ea typeface="Arial"/>
                <a:cs typeface="Arial"/>
                <a:sym typeface="Arial"/>
              </a:rPr>
              <a:t>Color branch</a:t>
            </a:r>
            <a:r>
              <a:rPr lang="en" sz="1200" b="0" i="0" u="none" strike="noStrike" cap="none" dirty="0">
                <a:solidFill>
                  <a:schemeClr val="lt1"/>
                </a:solidFill>
                <a:latin typeface="Arial"/>
                <a:ea typeface="Arial"/>
                <a:cs typeface="Arial"/>
                <a:sym typeface="Arial"/>
              </a:rPr>
              <a:t> (focuses on mouth color changes) and </a:t>
            </a:r>
            <a:r>
              <a:rPr lang="en" sz="1200" b="1" i="0" u="none" strike="noStrike" cap="none" dirty="0">
                <a:solidFill>
                  <a:schemeClr val="lt1"/>
                </a:solidFill>
                <a:latin typeface="Arial"/>
                <a:ea typeface="Arial"/>
                <a:cs typeface="Arial"/>
                <a:sym typeface="Arial"/>
              </a:rPr>
              <a:t>Structure branch</a:t>
            </a:r>
            <a:r>
              <a:rPr lang="en" sz="1200" b="0" i="0" u="none" strike="noStrike" cap="none" dirty="0">
                <a:solidFill>
                  <a:schemeClr val="lt1"/>
                </a:solidFill>
                <a:latin typeface="Arial"/>
                <a:ea typeface="Arial"/>
                <a:cs typeface="Arial"/>
                <a:sym typeface="Arial"/>
              </a:rPr>
              <a:t> (captures shape/teeth inconsistencies).</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Inconsistency Loss Function</a:t>
            </a:r>
            <a:r>
              <a:rPr lang="en" sz="1200" b="0" i="0" u="none" strike="noStrike" cap="none" dirty="0">
                <a:solidFill>
                  <a:schemeClr val="lt1"/>
                </a:solidFill>
                <a:latin typeface="Arial"/>
                <a:ea typeface="Arial"/>
                <a:cs typeface="Arial"/>
                <a:sym typeface="Arial"/>
              </a:rPr>
              <a:t>:</a:t>
            </a:r>
            <a:endParaRPr dirty="0"/>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dirty="0">
                <a:solidFill>
                  <a:schemeClr val="lt1"/>
                </a:solidFill>
                <a:latin typeface="Arial"/>
                <a:ea typeface="Arial"/>
                <a:cs typeface="Arial"/>
                <a:sym typeface="Arial"/>
              </a:rPr>
              <a:t>Measures the </a:t>
            </a:r>
            <a:r>
              <a:rPr lang="en" sz="1200" b="1" i="0" u="none" strike="noStrike" cap="none" dirty="0">
                <a:solidFill>
                  <a:schemeClr val="lt1"/>
                </a:solidFill>
                <a:latin typeface="Arial"/>
                <a:ea typeface="Arial"/>
                <a:cs typeface="Arial"/>
                <a:sym typeface="Arial"/>
              </a:rPr>
              <a:t>Structural Similarity Index (SSIM)</a:t>
            </a:r>
            <a:r>
              <a:rPr lang="en" sz="1200" b="0" i="0" u="none" strike="noStrike" cap="none" dirty="0">
                <a:solidFill>
                  <a:schemeClr val="lt1"/>
                </a:solidFill>
                <a:latin typeface="Arial"/>
                <a:ea typeface="Arial"/>
                <a:cs typeface="Arial"/>
                <a:sym typeface="Arial"/>
              </a:rPr>
              <a:t> between video frames to detect inconsistencies.</a:t>
            </a:r>
            <a:endParaRPr dirty="0"/>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Output</a:t>
            </a:r>
            <a:r>
              <a:rPr lang="en" sz="1200" b="0" i="0" u="none" strike="noStrike" cap="none" dirty="0">
                <a:solidFill>
                  <a:schemeClr val="lt1"/>
                </a:solidFill>
                <a:latin typeface="Arial"/>
                <a:ea typeface="Arial"/>
                <a:cs typeface="Arial"/>
                <a:sym typeface="Arial"/>
              </a:rPr>
              <a:t>: Probability of whether the video is </a:t>
            </a:r>
            <a:r>
              <a:rPr lang="en" sz="1200" b="1" i="0" u="none" strike="noStrike" cap="none" dirty="0">
                <a:solidFill>
                  <a:schemeClr val="lt1"/>
                </a:solidFill>
                <a:latin typeface="Arial"/>
                <a:ea typeface="Arial"/>
                <a:cs typeface="Arial"/>
                <a:sym typeface="Arial"/>
              </a:rPr>
              <a:t>fake</a:t>
            </a:r>
            <a:r>
              <a:rPr lang="en" sz="1200" b="0" i="0" u="none" strike="noStrike" cap="none" dirty="0">
                <a:solidFill>
                  <a:schemeClr val="lt1"/>
                </a:solidFill>
                <a:latin typeface="Arial"/>
                <a:ea typeface="Arial"/>
                <a:cs typeface="Arial"/>
                <a:sym typeface="Arial"/>
              </a:rPr>
              <a:t> or </a:t>
            </a:r>
            <a:r>
              <a:rPr lang="en" sz="1200" b="1" i="0" u="none" strike="noStrike" cap="none" dirty="0">
                <a:solidFill>
                  <a:schemeClr val="lt1"/>
                </a:solidFill>
                <a:latin typeface="Arial"/>
                <a:ea typeface="Arial"/>
                <a:cs typeface="Arial"/>
                <a:sym typeface="Arial"/>
              </a:rPr>
              <a:t>real</a:t>
            </a:r>
            <a:r>
              <a:rPr lang="en" sz="1200" b="0" i="0" u="none" strike="noStrike" cap="none" dirty="0">
                <a:solidFill>
                  <a:schemeClr val="lt1"/>
                </a:solidFill>
                <a:latin typeface="Arial"/>
                <a:ea typeface="Arial"/>
                <a:cs typeface="Arial"/>
                <a:sym typeface="Arial"/>
              </a:rPr>
              <a:t> based on these inconsistency features.</a:t>
            </a:r>
            <a:endParaRPr dirty="0"/>
          </a:p>
          <a:p>
            <a:pPr marL="0" marR="0" lvl="0" indent="0" algn="l" rtl="0">
              <a:lnSpc>
                <a:spcPct val="150000"/>
              </a:lnSpc>
              <a:spcBef>
                <a:spcPts val="0"/>
              </a:spcBef>
              <a:spcAft>
                <a:spcPts val="0"/>
              </a:spcAft>
              <a:buClr>
                <a:schemeClr val="lt1"/>
              </a:buClr>
              <a:buSzPts val="1200"/>
              <a:buFont typeface="Rockwell"/>
              <a:buNone/>
            </a:pPr>
            <a:endParaRPr sz="1200" b="0" i="0" u="none" strike="noStrike" cap="none" dirty="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endParaRPr/>
          </a:p>
        </p:txBody>
      </p:sp>
      <p:sp>
        <p:nvSpPr>
          <p:cNvPr id="299" name="Google Shape;299;p47"/>
          <p:cNvSpPr txBox="1">
            <a:spLocks noGrp="1"/>
          </p:cNvSpPr>
          <p:nvPr>
            <p:ph type="body" idx="1"/>
          </p:nvPr>
        </p:nvSpPr>
        <p:spPr>
          <a:xfrm>
            <a:off x="685346" y="1572048"/>
            <a:ext cx="7765200" cy="2771400"/>
          </a:xfrm>
          <a:prstGeom prst="rect">
            <a:avLst/>
          </a:prstGeom>
          <a:noFill/>
          <a:ln>
            <a:noFill/>
          </a:ln>
        </p:spPr>
        <p:txBody>
          <a:bodyPr spcFirstLastPara="1" wrap="square" lIns="68575" tIns="34275" rIns="68575" bIns="34275" anchor="t" anchorCtr="0">
            <a:normAutofit/>
          </a:bodyPr>
          <a:lstStyle/>
          <a:p>
            <a:pPr marL="457200" lvl="0" indent="-228600" algn="l" rtl="0">
              <a:lnSpc>
                <a:spcPct val="120000"/>
              </a:lnSpc>
              <a:spcBef>
                <a:spcPts val="800"/>
              </a:spcBef>
              <a:spcAft>
                <a:spcPts val="0"/>
              </a:spcAft>
              <a:buClr>
                <a:schemeClr val="lt1"/>
              </a:buClr>
              <a:buSzPts val="1400"/>
              <a:buNone/>
            </a:pPr>
            <a:endParaRPr/>
          </a:p>
        </p:txBody>
      </p:sp>
      <p:pic>
        <p:nvPicPr>
          <p:cNvPr id="300" name="Google Shape;300;p4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685346" y="457200"/>
            <a:ext cx="7765200" cy="994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1400"/>
              <a:buNone/>
            </a:pPr>
            <a:r>
              <a:rPr lang="en"/>
              <a:t>Accuracy &amp; Results</a:t>
            </a:r>
            <a:endParaRPr/>
          </a:p>
        </p:txBody>
      </p:sp>
      <p:sp>
        <p:nvSpPr>
          <p:cNvPr id="306" name="Google Shape;306;p48"/>
          <p:cNvSpPr txBox="1">
            <a:spLocks noGrp="1"/>
          </p:cNvSpPr>
          <p:nvPr>
            <p:ph type="body" idx="1"/>
          </p:nvPr>
        </p:nvSpPr>
        <p:spPr>
          <a:xfrm>
            <a:off x="685346" y="1388088"/>
            <a:ext cx="7612982" cy="3139321"/>
          </a:xfrm>
          <a:prstGeom prst="rect">
            <a:avLst/>
          </a:prstGeom>
          <a:noFill/>
          <a:ln>
            <a:noFill/>
          </a:ln>
        </p:spPr>
        <p:txBody>
          <a:bodyPr spcFirstLastPara="1" wrap="square" lIns="91425" tIns="45700" rIns="91425" bIns="45700" anchor="ctr" anchorCtr="0">
            <a:spAutoFit/>
          </a:bodyPr>
          <a:lstStyle/>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In-domain Testing Results (FakeAVCeleb):</a:t>
            </a:r>
            <a:endParaRPr sz="1800" b="0" i="0" u="none" strike="noStrike" cap="none">
              <a:solidFill>
                <a:schemeClr val="lt1"/>
              </a:solidFill>
              <a:latin typeface="Arial"/>
              <a:ea typeface="Arial"/>
              <a:cs typeface="Arial"/>
              <a:sym typeface="Arial"/>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Accuracy</a:t>
            </a:r>
            <a:r>
              <a:rPr lang="en" sz="1800" b="0" i="0" u="none" strike="noStrike" cap="none">
                <a:solidFill>
                  <a:schemeClr val="lt1"/>
                </a:solidFill>
                <a:latin typeface="Arial"/>
                <a:ea typeface="Arial"/>
                <a:cs typeface="Arial"/>
                <a:sym typeface="Arial"/>
              </a:rPr>
              <a:t>: 99% on detecting </a:t>
            </a:r>
            <a:r>
              <a:rPr lang="en" sz="1800" b="1" i="0" u="none" strike="noStrike" cap="none">
                <a:solidFill>
                  <a:schemeClr val="lt1"/>
                </a:solidFill>
                <a:latin typeface="Arial"/>
                <a:ea typeface="Arial"/>
                <a:cs typeface="Arial"/>
                <a:sym typeface="Arial"/>
              </a:rPr>
              <a:t>lip-sync deepfakes</a:t>
            </a:r>
            <a:r>
              <a:rPr lang="en" sz="1800" b="0" i="0" u="none" strike="noStrike" cap="none">
                <a:solidFill>
                  <a:schemeClr val="lt1"/>
                </a:solidFill>
                <a:latin typeface="Arial"/>
                <a:ea typeface="Arial"/>
                <a:cs typeface="Arial"/>
                <a:sym typeface="Arial"/>
              </a:rPr>
              <a:t>.</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0.99 for lip-sync deepfakes (higher than other methods).</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Precision</a:t>
            </a:r>
            <a:r>
              <a:rPr lang="en" sz="1800" b="0" i="0" u="none" strike="noStrike" cap="none">
                <a:solidFill>
                  <a:schemeClr val="lt1"/>
                </a:solidFill>
                <a:latin typeface="Arial"/>
                <a:ea typeface="Arial"/>
                <a:cs typeface="Arial"/>
                <a:sym typeface="Arial"/>
              </a:rPr>
              <a:t>: 99% precision, outperforming other state-of-the-art methods.</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Cross-domain Testing Results (KODF &amp; LSR+W2L):</a:t>
            </a:r>
            <a:endParaRPr sz="1800" b="0" i="0" u="none" strike="noStrike" cap="none">
              <a:solidFill>
                <a:schemeClr val="lt1"/>
              </a:solidFill>
              <a:latin typeface="Arial"/>
              <a:ea typeface="Arial"/>
              <a:cs typeface="Arial"/>
              <a:sym typeface="Arial"/>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KODF Dataset</a:t>
            </a:r>
            <a:r>
              <a:rPr lang="en" sz="1800" b="0" i="0" u="none" strike="noStrike" cap="none">
                <a:solidFill>
                  <a:schemeClr val="lt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87% for lip-sync detection.</a:t>
            </a:r>
            <a:endParaRPr/>
          </a:p>
          <a:p>
            <a:pPr marL="0" marR="0" lvl="0"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LSR+W2L Dataset</a:t>
            </a:r>
            <a:r>
              <a:rPr lang="en" sz="1800" b="0" i="0" u="none" strike="noStrike" cap="none">
                <a:solidFill>
                  <a:schemeClr val="lt1"/>
                </a:solidFill>
                <a:latin typeface="Arial"/>
                <a:ea typeface="Arial"/>
                <a:cs typeface="Arial"/>
                <a:sym typeface="Arial"/>
              </a:rPr>
              <a:t>:</a:t>
            </a:r>
            <a:endParaRPr/>
          </a:p>
          <a:p>
            <a:pPr marL="457200" marR="0" lvl="1" indent="-114300" algn="l" rtl="0">
              <a:lnSpc>
                <a:spcPct val="100000"/>
              </a:lnSpc>
              <a:spcBef>
                <a:spcPts val="0"/>
              </a:spcBef>
              <a:spcAft>
                <a:spcPts val="0"/>
              </a:spcAft>
              <a:buClr>
                <a:schemeClr val="lt1"/>
              </a:buClr>
              <a:buSzPts val="1800"/>
              <a:buFont typeface="Arial"/>
              <a:buChar char="•"/>
            </a:pPr>
            <a:r>
              <a:rPr lang="en" sz="1800" b="1" i="0" u="none" strike="noStrike" cap="none">
                <a:solidFill>
                  <a:schemeClr val="lt1"/>
                </a:solidFill>
                <a:latin typeface="Arial"/>
                <a:ea typeface="Arial"/>
                <a:cs typeface="Arial"/>
                <a:sym typeface="Arial"/>
              </a:rPr>
              <a:t>AUC</a:t>
            </a:r>
            <a:r>
              <a:rPr lang="en" sz="1800" b="0" i="0" u="none" strike="noStrike" cap="none">
                <a:solidFill>
                  <a:schemeClr val="lt1"/>
                </a:solidFill>
                <a:latin typeface="Arial"/>
                <a:ea typeface="Arial"/>
                <a:cs typeface="Arial"/>
                <a:sym typeface="Arial"/>
              </a:rPr>
              <a:t>: 90% for cross-type detection.</a:t>
            </a:r>
            <a:endParaRPr/>
          </a:p>
          <a:p>
            <a:pPr marL="0" marR="0" lvl="0" indent="-114300"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Shows </a:t>
            </a:r>
            <a:r>
              <a:rPr lang="en" sz="1800" b="1" i="0" u="none" strike="noStrike" cap="none">
                <a:solidFill>
                  <a:schemeClr val="lt1"/>
                </a:solidFill>
                <a:latin typeface="Arial"/>
                <a:ea typeface="Arial"/>
                <a:cs typeface="Arial"/>
                <a:sym typeface="Arial"/>
              </a:rPr>
              <a:t>strong generalization</a:t>
            </a:r>
            <a:r>
              <a:rPr lang="en" sz="1800" b="0" i="0" u="none" strike="noStrike" cap="none">
                <a:solidFill>
                  <a:schemeClr val="lt1"/>
                </a:solidFill>
                <a:latin typeface="Arial"/>
                <a:ea typeface="Arial"/>
                <a:cs typeface="Arial"/>
                <a:sym typeface="Arial"/>
              </a:rPr>
              <a:t> across unseen lip-sync deepfakes.</a:t>
            </a:r>
            <a:endParaRPr/>
          </a:p>
          <a:p>
            <a:pPr marL="0" marR="0" lvl="0" indent="0" algn="l" rtl="0">
              <a:lnSpc>
                <a:spcPct val="100000"/>
              </a:lnSpc>
              <a:spcBef>
                <a:spcPts val="0"/>
              </a:spcBef>
              <a:spcAft>
                <a:spcPts val="0"/>
              </a:spcAft>
              <a:buClr>
                <a:schemeClr val="lt1"/>
              </a:buClr>
              <a:buSzPts val="1800"/>
              <a:buFont typeface="Rockwel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1266195" y="513613"/>
            <a:ext cx="6049005" cy="110892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TEAM MEMBER : </a:t>
            </a:r>
            <a:endParaRPr/>
          </a:p>
        </p:txBody>
      </p:sp>
      <p:sp>
        <p:nvSpPr>
          <p:cNvPr id="190" name="Google Shape;190;p32"/>
          <p:cNvSpPr txBox="1">
            <a:spLocks noGrp="1"/>
          </p:cNvSpPr>
          <p:nvPr>
            <p:ph type="body" idx="1"/>
          </p:nvPr>
        </p:nvSpPr>
        <p:spPr>
          <a:xfrm>
            <a:off x="1212406" y="1622541"/>
            <a:ext cx="6183476" cy="2347003"/>
          </a:xfrm>
          <a:prstGeom prst="rect">
            <a:avLst/>
          </a:prstGeom>
          <a:noFill/>
          <a:ln>
            <a:noFill/>
          </a:ln>
        </p:spPr>
        <p:txBody>
          <a:bodyPr spcFirstLastPara="1" wrap="square" lIns="68575" tIns="34275" rIns="68575" bIns="34275" anchor="t" anchorCtr="0">
            <a:normAutofit/>
          </a:bodyPr>
          <a:lstStyle/>
          <a:p>
            <a:pPr marL="177800" lvl="0" indent="-177800" algn="l" rtl="0">
              <a:lnSpc>
                <a:spcPct val="120000"/>
              </a:lnSpc>
              <a:spcBef>
                <a:spcPts val="0"/>
              </a:spcBef>
              <a:spcAft>
                <a:spcPts val="0"/>
              </a:spcAft>
              <a:buClr>
                <a:schemeClr val="lt1"/>
              </a:buClr>
              <a:buSzPts val="1800"/>
              <a:buFont typeface="Noto Sans Symbols"/>
              <a:buChar char="❑"/>
            </a:pPr>
            <a:r>
              <a:rPr lang="en" sz="1800"/>
              <a:t> Hritik Kumar (IIT2021014)</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Pratik Sharma (IIT2021026)</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Deepak Raj (IIT2021039)</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Mohit Kumar (IIT2021059)</a:t>
            </a:r>
            <a:endParaRPr/>
          </a:p>
          <a:p>
            <a:pPr marL="177800" lvl="0" indent="-177800" algn="l" rtl="0">
              <a:lnSpc>
                <a:spcPct val="120000"/>
              </a:lnSpc>
              <a:spcBef>
                <a:spcPts val="800"/>
              </a:spcBef>
              <a:spcAft>
                <a:spcPts val="0"/>
              </a:spcAft>
              <a:buClr>
                <a:schemeClr val="lt1"/>
              </a:buClr>
              <a:buSzPts val="1800"/>
              <a:buFont typeface="Noto Sans Symbols"/>
              <a:buChar char="❑"/>
            </a:pPr>
            <a:r>
              <a:rPr lang="en" sz="1800"/>
              <a:t> Shresth Sharma (IIT2021089)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1587669" y="159521"/>
            <a:ext cx="6945767" cy="778029"/>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11111"/>
              <a:buFont typeface="Bookman Old Style"/>
              <a:buNone/>
            </a:pPr>
            <a:r>
              <a:rPr lang="en"/>
              <a:t>DEEPFAKE AUDIO DETECTION: RESULTS</a:t>
            </a:r>
            <a:endParaRPr/>
          </a:p>
        </p:txBody>
      </p:sp>
      <p:sp>
        <p:nvSpPr>
          <p:cNvPr id="312" name="Google Shape;312;p49"/>
          <p:cNvSpPr txBox="1">
            <a:spLocks noGrp="1"/>
          </p:cNvSpPr>
          <p:nvPr>
            <p:ph type="body" idx="1"/>
          </p:nvPr>
        </p:nvSpPr>
        <p:spPr>
          <a:xfrm>
            <a:off x="655389" y="1061604"/>
            <a:ext cx="8146200" cy="4163700"/>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Speech Denoising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MLP Architecture</a:t>
            </a:r>
            <a:r>
              <a:rPr lang="en" sz="1400" b="0" i="0" u="none" strike="noStrike" cap="none">
                <a:solidFill>
                  <a:schemeClr val="lt1"/>
                </a:solidFill>
                <a:latin typeface="Arial"/>
                <a:ea typeface="Arial"/>
                <a:cs typeface="Arial"/>
                <a:sym typeface="Arial"/>
              </a:rPr>
              <a:t>: Training accuracy = 93%, Test accuracy = 88%.</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CNN Architecture</a:t>
            </a:r>
            <a:r>
              <a:rPr lang="en" sz="1400" b="0" i="0" u="none" strike="noStrike" cap="none">
                <a:solidFill>
                  <a:schemeClr val="lt1"/>
                </a:solidFill>
                <a:latin typeface="Arial"/>
                <a:ea typeface="Arial"/>
                <a:cs typeface="Arial"/>
                <a:sym typeface="Arial"/>
              </a:rPr>
              <a:t>: Training accuracy = 94%, Test accuracy = 89%.</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Speaker Diarization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Achieved </a:t>
            </a:r>
            <a:r>
              <a:rPr lang="en" sz="1400" b="1" i="0" u="none" strike="noStrike" cap="none">
                <a:solidFill>
                  <a:schemeClr val="lt1"/>
                </a:solidFill>
                <a:latin typeface="Arial"/>
                <a:ea typeface="Arial"/>
                <a:cs typeface="Arial"/>
                <a:sym typeface="Arial"/>
              </a:rPr>
              <a:t>80% accuracy</a:t>
            </a:r>
            <a:r>
              <a:rPr lang="en" sz="1400" b="0" i="0" u="none" strike="noStrike" cap="none">
                <a:solidFill>
                  <a:schemeClr val="lt1"/>
                </a:solidFill>
                <a:latin typeface="Arial"/>
                <a:ea typeface="Arial"/>
                <a:cs typeface="Arial"/>
                <a:sym typeface="Arial"/>
              </a:rPr>
              <a:t>, with </a:t>
            </a:r>
            <a:r>
              <a:rPr lang="en" sz="1400" b="1" i="0" u="none" strike="noStrike" cap="none">
                <a:solidFill>
                  <a:schemeClr val="lt1"/>
                </a:solidFill>
                <a:latin typeface="Arial"/>
                <a:ea typeface="Arial"/>
                <a:cs typeface="Arial"/>
                <a:sym typeface="Arial"/>
              </a:rPr>
              <a:t>DER = 0.52</a:t>
            </a:r>
            <a:r>
              <a:rPr lang="en" sz="1400" b="0" i="0" u="none" strike="noStrike" cap="none">
                <a:solidFill>
                  <a:schemeClr val="lt1"/>
                </a:solidFill>
                <a:latin typeface="Arial"/>
                <a:ea typeface="Arial"/>
                <a:cs typeface="Arial"/>
                <a:sym typeface="Arial"/>
              </a:rPr>
              <a:t> (lower is better).</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Deepfake Detection Results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Accuracy</a:t>
            </a:r>
            <a:r>
              <a:rPr lang="en" sz="1400" b="0" i="0" u="none" strike="noStrike" cap="none">
                <a:solidFill>
                  <a:schemeClr val="lt1"/>
                </a:solidFill>
                <a:latin typeface="Arial"/>
                <a:ea typeface="Arial"/>
                <a:cs typeface="Arial"/>
                <a:sym typeface="Arial"/>
              </a:rPr>
              <a:t>: 94%</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Loss Value</a:t>
            </a:r>
            <a:r>
              <a:rPr lang="en" sz="1400" b="0" i="0" u="none" strike="noStrike" cap="none">
                <a:solidFill>
                  <a:schemeClr val="lt1"/>
                </a:solidFill>
                <a:latin typeface="Arial"/>
                <a:ea typeface="Arial"/>
                <a:cs typeface="Arial"/>
                <a:sym typeface="Arial"/>
              </a:rPr>
              <a:t>: 0.691.</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Comparison of Features</a:t>
            </a:r>
            <a:r>
              <a:rPr lang="en" sz="1400" b="0" i="0" u="none" strike="noStrike" cap="none">
                <a:solidFill>
                  <a:schemeClr val="lt1"/>
                </a:solidFill>
                <a:latin typeface="Arial"/>
                <a:ea typeface="Arial"/>
                <a:cs typeface="Arial"/>
                <a:sym typeface="Arial"/>
              </a:rPr>
              <a:t>:</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Short-Term Fourier Transform (STFT)</a:t>
            </a:r>
            <a:r>
              <a:rPr lang="en" sz="1400" b="0" i="0" u="none" strike="noStrike" cap="none">
                <a:solidFill>
                  <a:schemeClr val="lt1"/>
                </a:solidFill>
                <a:latin typeface="Arial"/>
                <a:ea typeface="Arial"/>
                <a:cs typeface="Arial"/>
                <a:sym typeface="Arial"/>
              </a:rPr>
              <a:t>: 47.55% accuracy.</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Mel-Spectrogram</a:t>
            </a:r>
            <a:r>
              <a:rPr lang="en" sz="1400" b="0" i="0" u="none" strike="noStrike" cap="none">
                <a:solidFill>
                  <a:schemeClr val="lt1"/>
                </a:solidFill>
                <a:latin typeface="Arial"/>
                <a:ea typeface="Arial"/>
                <a:cs typeface="Arial"/>
                <a:sym typeface="Arial"/>
              </a:rPr>
              <a:t>: 41.14% accuracy.</a:t>
            </a:r>
            <a:endParaRPr/>
          </a:p>
          <a:p>
            <a:pPr marL="342900" marR="0" lvl="1" indent="-8890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Mel Frequency Cepstral Coefficients (MFCC)</a:t>
            </a:r>
            <a:r>
              <a:rPr lang="en" sz="1400" b="0" i="0" u="none" strike="noStrike" cap="none">
                <a:solidFill>
                  <a:schemeClr val="lt1"/>
                </a:solidFill>
                <a:latin typeface="Arial"/>
                <a:ea typeface="Arial"/>
                <a:cs typeface="Arial"/>
                <a:sym typeface="Arial"/>
              </a:rPr>
              <a:t>: 88.80% accuracy.</a:t>
            </a:r>
            <a:endParaRPr/>
          </a:p>
          <a:p>
            <a:pPr marL="0" marR="0" lvl="0" indent="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856060" y="463889"/>
            <a:ext cx="7064258" cy="584982"/>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lt1"/>
              </a:buClr>
              <a:buSzPct val="100000"/>
              <a:buFont typeface="Bookman Old Style"/>
              <a:buNone/>
            </a:pPr>
            <a:r>
              <a:rPr lang="en" dirty="0"/>
              <a:t>PAPER 3: DEEPFAKE VIDEO DETECTION USING CNN AND RNN (AICCIT, 2023)[</a:t>
            </a:r>
            <a:r>
              <a:rPr lang="en" u="sng" dirty="0">
                <a:solidFill>
                  <a:schemeClr val="hlink"/>
                </a:solidFill>
                <a:hlinkClick r:id="rId3" action="ppaction://hlinksldjump"/>
              </a:rPr>
              <a:t>4</a:t>
            </a:r>
            <a:r>
              <a:rPr lang="en" dirty="0"/>
              <a:t>]</a:t>
            </a:r>
            <a:endParaRPr dirty="0"/>
          </a:p>
        </p:txBody>
      </p:sp>
      <p:sp>
        <p:nvSpPr>
          <p:cNvPr id="318" name="Google Shape;318;p50"/>
          <p:cNvSpPr txBox="1">
            <a:spLocks noGrp="1"/>
          </p:cNvSpPr>
          <p:nvPr>
            <p:ph type="body" idx="1"/>
          </p:nvPr>
        </p:nvSpPr>
        <p:spPr>
          <a:xfrm>
            <a:off x="277906" y="1374688"/>
            <a:ext cx="4462200" cy="3393300"/>
          </a:xfrm>
          <a:prstGeom prst="rect">
            <a:avLst/>
          </a:prstGeom>
          <a:noFill/>
          <a:ln>
            <a:noFill/>
          </a:ln>
        </p:spPr>
        <p:txBody>
          <a:bodyPr spcFirstLastPara="1" wrap="square" lIns="68575" tIns="34275" rIns="68575" bIns="34275" anchor="ctr" anchorCtr="0">
            <a:spAutoFit/>
          </a:bodyPr>
          <a:lstStyle/>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Overview</a:t>
            </a:r>
            <a:r>
              <a:rPr lang="en" sz="1200" b="0" i="0" u="none" strike="noStrike" cap="none" dirty="0">
                <a:solidFill>
                  <a:schemeClr val="lt1"/>
                </a:solidFill>
                <a:latin typeface="Arial"/>
                <a:ea typeface="Arial"/>
                <a:cs typeface="Arial"/>
                <a:sym typeface="Arial"/>
              </a:rPr>
              <a:t>: The paper presents a novel method to detect deepfake videos using a combination of Convolutional Neural Networks (CNN) and Recurrent Neural Networks (RNN), specifically Long Short-Term Memory (LSTM) units.</a:t>
            </a:r>
            <a:endParaRPr dirty="0"/>
          </a:p>
          <a:p>
            <a:pPr marL="0" marR="0" lvl="0" indent="0" algn="l" rtl="0">
              <a:lnSpc>
                <a:spcPct val="100000"/>
              </a:lnSpc>
              <a:spcBef>
                <a:spcPts val="0"/>
              </a:spcBef>
              <a:spcAft>
                <a:spcPts val="0"/>
              </a:spcAft>
              <a:buClr>
                <a:schemeClr val="lt1"/>
              </a:buClr>
              <a:buSzPts val="1200"/>
              <a:buFont typeface="Rockwell"/>
              <a:buNone/>
            </a:pP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Pipeline</a:t>
            </a:r>
            <a:r>
              <a:rPr lang="en" sz="1200" b="0" i="0" u="none" strike="noStrike" cap="none" dirty="0">
                <a:solidFill>
                  <a:schemeClr val="lt1"/>
                </a:solidFill>
                <a:latin typeface="Arial"/>
                <a:ea typeface="Arial"/>
                <a:cs typeface="Arial"/>
                <a:sym typeface="Arial"/>
              </a:rPr>
              <a:t>:</a:t>
            </a:r>
            <a:endParaRPr dirty="0"/>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CNN Feature Extraction</a:t>
            </a:r>
            <a:r>
              <a:rPr lang="en" sz="1200" b="0" i="0" u="none" strike="noStrike" cap="none" dirty="0">
                <a:solidFill>
                  <a:schemeClr val="lt1"/>
                </a:solidFill>
                <a:latin typeface="Arial"/>
                <a:ea typeface="Arial"/>
                <a:cs typeface="Arial"/>
                <a:sym typeface="Arial"/>
              </a:rPr>
              <a:t>: Frame-level features are extracted using a CNN architecture, specifically InceptionV3, which is pre-trained on ImageNet.</a:t>
            </a:r>
            <a:endParaRPr dirty="0"/>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RNN for Temporal Analysis</a:t>
            </a:r>
            <a:r>
              <a:rPr lang="en" sz="1200" b="0" i="0" u="none" strike="noStrike" cap="none" dirty="0">
                <a:solidFill>
                  <a:schemeClr val="lt1"/>
                </a:solidFill>
                <a:latin typeface="Arial"/>
                <a:ea typeface="Arial"/>
                <a:cs typeface="Arial"/>
                <a:sym typeface="Arial"/>
              </a:rPr>
              <a:t>: The extracted features are fed into an LSTM network that captures temporal inconsistencies between frames, introduced by the face-swapping process in deepfake videos.</a:t>
            </a:r>
            <a:endParaRPr dirty="0"/>
          </a:p>
          <a:p>
            <a:pPr marL="0" marR="0" lvl="0" indent="0" algn="l" rtl="0">
              <a:lnSpc>
                <a:spcPct val="100000"/>
              </a:lnSpc>
              <a:spcBef>
                <a:spcPts val="0"/>
              </a:spcBef>
              <a:spcAft>
                <a:spcPts val="0"/>
              </a:spcAft>
              <a:buClr>
                <a:schemeClr val="lt1"/>
              </a:buClr>
              <a:buSzPts val="1200"/>
              <a:buFont typeface="Rockwell"/>
              <a:buNone/>
            </a:pP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200"/>
              <a:buFont typeface="Arial"/>
              <a:buChar char="•"/>
            </a:pPr>
            <a:r>
              <a:rPr lang="en" sz="1200" b="1" i="0" u="none" strike="noStrike" cap="none" dirty="0">
                <a:solidFill>
                  <a:schemeClr val="lt1"/>
                </a:solidFill>
                <a:latin typeface="Arial"/>
                <a:ea typeface="Arial"/>
                <a:cs typeface="Arial"/>
                <a:sym typeface="Arial"/>
              </a:rPr>
              <a:t>Key Advantage</a:t>
            </a:r>
            <a:r>
              <a:rPr lang="en" sz="1200" b="0" i="0" u="none" strike="noStrike" cap="none" dirty="0">
                <a:solidFill>
                  <a:schemeClr val="lt1"/>
                </a:solidFill>
                <a:latin typeface="Arial"/>
                <a:ea typeface="Arial"/>
                <a:cs typeface="Arial"/>
                <a:sym typeface="Arial"/>
              </a:rPr>
              <a:t>: The approach combines spatial and temporal analysis to detect anomalies in deepfake videos, which allows it to exploit temporal artifacts that are hard to detect at the frame level alone. </a:t>
            </a:r>
            <a:endParaRPr dirty="0"/>
          </a:p>
        </p:txBody>
      </p:sp>
      <p:pic>
        <p:nvPicPr>
          <p:cNvPr id="319" name="Google Shape;319;p50"/>
          <p:cNvPicPr preferRelativeResize="0"/>
          <p:nvPr/>
        </p:nvPicPr>
        <p:blipFill rotWithShape="1">
          <a:blip r:embed="rId4">
            <a:alphaModFix/>
          </a:blip>
          <a:srcRect/>
          <a:stretch/>
        </p:blipFill>
        <p:spPr>
          <a:xfrm>
            <a:off x="4894058" y="1747661"/>
            <a:ext cx="3972035" cy="1997344"/>
          </a:xfrm>
          <a:prstGeom prst="rect">
            <a:avLst/>
          </a:prstGeom>
          <a:noFill/>
          <a:ln>
            <a:noFill/>
          </a:ln>
        </p:spPr>
      </p:pic>
      <p:sp>
        <p:nvSpPr>
          <p:cNvPr id="320" name="Google Shape;320;p50"/>
          <p:cNvSpPr txBox="1"/>
          <p:nvPr/>
        </p:nvSpPr>
        <p:spPr>
          <a:xfrm>
            <a:off x="6636123" y="3811832"/>
            <a:ext cx="371017" cy="27699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ckwell"/>
                <a:ea typeface="Rockwell"/>
                <a:cs typeface="Rockwell"/>
                <a:sym typeface="Rockwell"/>
              </a:rPr>
              <a:t>[</a:t>
            </a:r>
            <a:r>
              <a:rPr lang="en" sz="1400" b="0" i="0" u="sng" strike="noStrike" cap="none">
                <a:solidFill>
                  <a:schemeClr val="hlink"/>
                </a:solidFill>
                <a:latin typeface="Rockwell"/>
                <a:ea typeface="Rockwell"/>
                <a:cs typeface="Rockwell"/>
                <a:sym typeface="Rockwell"/>
                <a:hlinkClick r:id="rId3" action="ppaction://hlinksldjump"/>
              </a:rPr>
              <a:t>4</a:t>
            </a:r>
            <a:r>
              <a:rPr lang="en" sz="1400" b="0" i="0" u="none" strike="noStrike" cap="none">
                <a:solidFill>
                  <a:schemeClr val="lt1"/>
                </a:solidFill>
                <a:latin typeface="Rockwell"/>
                <a:ea typeface="Rockwell"/>
                <a:cs typeface="Rockwell"/>
                <a:sym typeface="Rockwell"/>
              </a:rPr>
              <a:t>]</a:t>
            </a: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1"/>
          <p:cNvSpPr txBox="1">
            <a:spLocks noGrp="1"/>
          </p:cNvSpPr>
          <p:nvPr>
            <p:ph type="title"/>
          </p:nvPr>
        </p:nvSpPr>
        <p:spPr>
          <a:xfrm>
            <a:off x="1474624" y="336176"/>
            <a:ext cx="6324671" cy="927847"/>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400"/>
              <a:buFont typeface="Bookman Old Style"/>
              <a:buNone/>
            </a:pPr>
            <a:r>
              <a:rPr lang="en" sz="2400"/>
              <a:t>DEEPFAKE VIDEO DETECTION: DATASET OVERVIEW</a:t>
            </a:r>
            <a:endParaRPr/>
          </a:p>
        </p:txBody>
      </p:sp>
      <p:sp>
        <p:nvSpPr>
          <p:cNvPr id="326" name="Google Shape;326;p51"/>
          <p:cNvSpPr txBox="1">
            <a:spLocks noGrp="1"/>
          </p:cNvSpPr>
          <p:nvPr>
            <p:ph type="body" idx="1"/>
          </p:nvPr>
        </p:nvSpPr>
        <p:spPr>
          <a:xfrm>
            <a:off x="532449" y="1578209"/>
            <a:ext cx="7999800" cy="2523900"/>
          </a:xfrm>
          <a:prstGeom prst="rect">
            <a:avLst/>
          </a:prstGeom>
          <a:noFill/>
          <a:ln>
            <a:noFill/>
          </a:ln>
        </p:spPr>
        <p:txBody>
          <a:bodyPr spcFirstLastPara="1" wrap="square" lIns="68575" tIns="34275" rIns="68575" bIns="34275" anchor="ctr" anchorCtr="0">
            <a:spAutoFit/>
          </a:bodyPr>
          <a:lstStyle/>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Dataset Composition</a:t>
            </a:r>
            <a:r>
              <a:rPr lang="en" sz="1400" b="0" i="0" u="none" strike="noStrike" cap="none">
                <a:solidFill>
                  <a:schemeClr val="lt1"/>
                </a:solidFill>
                <a:latin typeface="Arial"/>
                <a:ea typeface="Arial"/>
                <a:cs typeface="Arial"/>
                <a:sym typeface="Arial"/>
              </a:rPr>
              <a:t>: The dataset consists of </a:t>
            </a:r>
            <a:r>
              <a:rPr lang="en" sz="1400" b="1" i="0" u="none" strike="noStrike" cap="none">
                <a:solidFill>
                  <a:schemeClr val="lt1"/>
                </a:solidFill>
                <a:latin typeface="Arial"/>
                <a:ea typeface="Arial"/>
                <a:cs typeface="Arial"/>
                <a:sym typeface="Arial"/>
              </a:rPr>
              <a:t>600 videos</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300 Deepfake videos</a:t>
            </a:r>
            <a:r>
              <a:rPr lang="en" sz="1400" b="0" i="0" u="none" strike="noStrike" cap="none">
                <a:solidFill>
                  <a:schemeClr val="lt1"/>
                </a:solidFill>
                <a:latin typeface="Arial"/>
                <a:ea typeface="Arial"/>
                <a:cs typeface="Arial"/>
                <a:sym typeface="Arial"/>
              </a:rPr>
              <a:t> collected from various video-hosting websites.</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300 Pristine videos</a:t>
            </a:r>
            <a:r>
              <a:rPr lang="en" sz="1400" b="0" i="0" u="none" strike="noStrike" cap="none">
                <a:solidFill>
                  <a:schemeClr val="lt1"/>
                </a:solidFill>
                <a:latin typeface="Arial"/>
                <a:ea typeface="Arial"/>
                <a:cs typeface="Arial"/>
                <a:sym typeface="Arial"/>
              </a:rPr>
              <a:t> from the Human Actions HOHA dataset, which includes movie clips emphasizing human actions.</a:t>
            </a:r>
            <a:endParaRPr/>
          </a:p>
          <a:p>
            <a:pPr marL="0" marR="0" lvl="0" indent="0" algn="l" rtl="0">
              <a:lnSpc>
                <a:spcPct val="15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Dataset Division</a:t>
            </a:r>
            <a:r>
              <a:rPr lang="en" sz="1400" b="0" i="0" u="none" strike="noStrike" cap="none">
                <a:solidFill>
                  <a:schemeClr val="lt1"/>
                </a:solidFill>
                <a:latin typeface="Arial"/>
                <a:ea typeface="Arial"/>
                <a:cs typeface="Arial"/>
                <a:sym typeface="Arial"/>
              </a:rPr>
              <a:t>:</a:t>
            </a:r>
            <a:endParaRPr/>
          </a:p>
          <a:p>
            <a:pPr marL="0" marR="0" lvl="0" indent="0" algn="l" rtl="0">
              <a:lnSpc>
                <a:spcPct val="15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The dataset was split into training (70%), validation (15%), and test (15%) sets, with a balanced number of deepfake and pristine videos in each split.</a:t>
            </a:r>
            <a:endParaRPr/>
          </a:p>
          <a:p>
            <a:pPr marL="0" marR="0" lvl="0" indent="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1343077" y="490817"/>
            <a:ext cx="5783864" cy="99792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600"/>
              <a:buFont typeface="Bookman Old Style"/>
              <a:buNone/>
            </a:pPr>
            <a:r>
              <a:rPr lang="en"/>
              <a:t>DEEPFAKE VIDEO DETECTION: RESULTS</a:t>
            </a:r>
            <a:endParaRPr/>
          </a:p>
        </p:txBody>
      </p:sp>
      <p:graphicFrame>
        <p:nvGraphicFramePr>
          <p:cNvPr id="332" name="Google Shape;332;p52"/>
          <p:cNvGraphicFramePr/>
          <p:nvPr/>
        </p:nvGraphicFramePr>
        <p:xfrm>
          <a:off x="5210735" y="1488739"/>
          <a:ext cx="3659175" cy="2703125"/>
        </p:xfrm>
        <a:graphic>
          <a:graphicData uri="http://schemas.openxmlformats.org/drawingml/2006/table">
            <a:tbl>
              <a:tblPr firstRow="1" bandRow="1">
                <a:noFill/>
                <a:tableStyleId>{DAEB3795-170C-4BF9-AC19-3B03F4CEF005}</a:tableStyleId>
              </a:tblPr>
              <a:tblGrid>
                <a:gridCol w="1120075">
                  <a:extLst>
                    <a:ext uri="{9D8B030D-6E8A-4147-A177-3AD203B41FA5}">
                      <a16:colId xmlns:a16="http://schemas.microsoft.com/office/drawing/2014/main" val="20000"/>
                    </a:ext>
                  </a:extLst>
                </a:gridCol>
                <a:gridCol w="1319375">
                  <a:extLst>
                    <a:ext uri="{9D8B030D-6E8A-4147-A177-3AD203B41FA5}">
                      <a16:colId xmlns:a16="http://schemas.microsoft.com/office/drawing/2014/main" val="20001"/>
                    </a:ext>
                  </a:extLst>
                </a:gridCol>
                <a:gridCol w="1219725">
                  <a:extLst>
                    <a:ext uri="{9D8B030D-6E8A-4147-A177-3AD203B41FA5}">
                      <a16:colId xmlns:a16="http://schemas.microsoft.com/office/drawing/2014/main" val="20002"/>
                    </a:ext>
                  </a:extLst>
                </a:gridCol>
              </a:tblGrid>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Metric</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Base Model</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CNN+RNN Model</a:t>
                      </a:r>
                      <a:endParaRPr sz="1100" u="none" strike="noStrike" cap="none"/>
                    </a:p>
                  </a:txBody>
                  <a:tcPr marL="68600" marR="68600" marT="34300" marB="34300"/>
                </a:tc>
                <a:extLst>
                  <a:ext uri="{0D108BD9-81ED-4DB2-BD59-A6C34878D82A}">
                    <a16:rowId xmlns:a16="http://schemas.microsoft.com/office/drawing/2014/main" val="10000"/>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Accuracy</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89%</a:t>
                      </a:r>
                      <a:endParaRPr sz="1100" u="none" strike="noStrike" cap="none"/>
                    </a:p>
                  </a:txBody>
                  <a:tcPr marL="68600" marR="68600" marT="34300" marB="34300"/>
                </a:tc>
                <a:extLst>
                  <a:ext uri="{0D108BD9-81ED-4DB2-BD59-A6C34878D82A}">
                    <a16:rowId xmlns:a16="http://schemas.microsoft.com/office/drawing/2014/main" val="10001"/>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Precision</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50%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60%</a:t>
                      </a:r>
                      <a:endParaRPr sz="1100" u="none" strike="noStrike" cap="none"/>
                    </a:p>
                  </a:txBody>
                  <a:tcPr marL="68600" marR="68600" marT="34300" marB="34300"/>
                </a:tc>
                <a:extLst>
                  <a:ext uri="{0D108BD9-81ED-4DB2-BD59-A6C34878D82A}">
                    <a16:rowId xmlns:a16="http://schemas.microsoft.com/office/drawing/2014/main" val="10002"/>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Recall </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70%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90%</a:t>
                      </a:r>
                      <a:endParaRPr sz="1100" u="none" strike="noStrike" cap="none"/>
                    </a:p>
                  </a:txBody>
                  <a:tcPr marL="68600" marR="68600" marT="34300" marB="34300"/>
                </a:tc>
                <a:extLst>
                  <a:ext uri="{0D108BD9-81ED-4DB2-BD59-A6C34878D82A}">
                    <a16:rowId xmlns:a16="http://schemas.microsoft.com/office/drawing/2014/main" val="10003"/>
                  </a:ext>
                </a:extLst>
              </a:tr>
              <a:tr h="5406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F-measure</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60%</a:t>
                      </a:r>
                      <a:endParaRPr sz="1100" u="none" strike="noStrike" cap="none"/>
                    </a:p>
                  </a:txBody>
                  <a:tcPr marL="68600" marR="68600" marT="34300" marB="34300"/>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89%</a:t>
                      </a:r>
                      <a:endParaRPr sz="1100" u="none" strike="noStrike" cap="none"/>
                    </a:p>
                  </a:txBody>
                  <a:tcPr marL="68600" marR="68600" marT="34300" marB="34300"/>
                </a:tc>
                <a:extLst>
                  <a:ext uri="{0D108BD9-81ED-4DB2-BD59-A6C34878D82A}">
                    <a16:rowId xmlns:a16="http://schemas.microsoft.com/office/drawing/2014/main" val="10004"/>
                  </a:ext>
                </a:extLst>
              </a:tr>
            </a:tbl>
          </a:graphicData>
        </a:graphic>
      </p:graphicFrame>
      <p:sp>
        <p:nvSpPr>
          <p:cNvPr id="333" name="Google Shape;333;p52"/>
          <p:cNvSpPr/>
          <p:nvPr/>
        </p:nvSpPr>
        <p:spPr>
          <a:xfrm>
            <a:off x="274034" y="1688398"/>
            <a:ext cx="4936700" cy="2354491"/>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Evaluation Metric</a:t>
            </a:r>
            <a:r>
              <a:rPr lang="en" sz="1400" b="0" i="0" u="none" strike="noStrike" cap="none">
                <a:solidFill>
                  <a:schemeClr val="lt1"/>
                </a:solidFill>
                <a:latin typeface="Arial"/>
                <a:ea typeface="Arial"/>
                <a:cs typeface="Arial"/>
                <a:sym typeface="Arial"/>
              </a:rPr>
              <a:t>: Accuracy of detecting deepfake videos.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Experimental Setup</a:t>
            </a:r>
            <a:r>
              <a:rPr lang="en" sz="1400" b="0" i="0" u="none" strike="noStrike" cap="none">
                <a:solidFill>
                  <a:schemeClr val="l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The system was evaluated using different lengths of video sub-sequences: 20, 40, and 80 frames.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0" i="0" u="none" strike="noStrike" cap="none">
                <a:solidFill>
                  <a:schemeClr val="lt1"/>
                </a:solidFill>
                <a:latin typeface="Arial"/>
                <a:ea typeface="Arial"/>
                <a:cs typeface="Arial"/>
                <a:sym typeface="Arial"/>
              </a:rPr>
              <a:t>Optimizer: Adam with a learning rate of 1e−5.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Results</a:t>
            </a:r>
            <a:r>
              <a:rPr lang="en" sz="1400" b="0" i="0" u="none" strike="noStrike" cap="none">
                <a:solidFill>
                  <a:schemeClr val="lt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20 Frames</a:t>
            </a:r>
            <a:r>
              <a:rPr lang="en" sz="1400" b="0" i="0" u="none" strike="noStrike" cap="none">
                <a:solidFill>
                  <a:schemeClr val="lt1"/>
                </a:solidFill>
                <a:latin typeface="Arial"/>
                <a:ea typeface="Arial"/>
                <a:cs typeface="Arial"/>
                <a:sym typeface="Arial"/>
              </a:rPr>
              <a:t>: 96.7%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40 Frames</a:t>
            </a:r>
            <a:r>
              <a:rPr lang="en" sz="1400" b="0" i="0" u="none" strike="noStrike" cap="none">
                <a:solidFill>
                  <a:schemeClr val="lt1"/>
                </a:solidFill>
                <a:latin typeface="Arial"/>
                <a:ea typeface="Arial"/>
                <a:cs typeface="Arial"/>
                <a:sym typeface="Arial"/>
              </a:rPr>
              <a:t>: 97.1%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80 Frames</a:t>
            </a:r>
            <a:r>
              <a:rPr lang="en" sz="1400" b="0" i="0" u="none" strike="noStrike" cap="none">
                <a:solidFill>
                  <a:schemeClr val="lt1"/>
                </a:solidFill>
                <a:latin typeface="Arial"/>
                <a:ea typeface="Arial"/>
                <a:cs typeface="Arial"/>
                <a:sym typeface="Arial"/>
              </a:rPr>
              <a:t>: 97.1% Test Accuracy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Observation</a:t>
            </a:r>
            <a:r>
              <a:rPr lang="en" sz="1400" b="0" i="0" u="none" strike="noStrike" cap="none">
                <a:solidFill>
                  <a:schemeClr val="lt1"/>
                </a:solidFill>
                <a:latin typeface="Arial"/>
                <a:ea typeface="Arial"/>
                <a:cs typeface="Arial"/>
                <a:sym typeface="Arial"/>
              </a:rPr>
              <a:t>: The model can achieve accurate detection (97%+) with as few as 40 frames (~2 seconds of video).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3"/>
          <p:cNvPicPr preferRelativeResize="0"/>
          <p:nvPr/>
        </p:nvPicPr>
        <p:blipFill rotWithShape="1">
          <a:blip r:embed="rId3">
            <a:alphaModFix/>
          </a:blip>
          <a:srcRect/>
          <a:stretch/>
        </p:blipFill>
        <p:spPr>
          <a:xfrm>
            <a:off x="1354746" y="753035"/>
            <a:ext cx="6722297" cy="3932720"/>
          </a:xfrm>
          <a:prstGeom prst="rect">
            <a:avLst/>
          </a:prstGeom>
          <a:noFill/>
          <a:ln>
            <a:noFill/>
          </a:ln>
        </p:spPr>
      </p:pic>
      <p:sp>
        <p:nvSpPr>
          <p:cNvPr id="339" name="Google Shape;339;p53"/>
          <p:cNvSpPr txBox="1"/>
          <p:nvPr/>
        </p:nvSpPr>
        <p:spPr>
          <a:xfrm>
            <a:off x="2863397" y="238425"/>
            <a:ext cx="42564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Proposed Methodology</a:t>
            </a:r>
            <a:endParaRPr sz="1400" b="0" i="0" u="none" strike="noStrike" cap="none">
              <a:solidFill>
                <a:schemeClr val="lt1"/>
              </a:solidFill>
              <a:latin typeface="Rockwell"/>
              <a:ea typeface="Rockwell"/>
              <a:cs typeface="Rockwell"/>
              <a:sym typeface="Rockwell"/>
            </a:endParaRPr>
          </a:p>
        </p:txBody>
      </p:sp>
      <p:sp>
        <p:nvSpPr>
          <p:cNvPr id="340" name="Google Shape;340;p53"/>
          <p:cNvSpPr txBox="1"/>
          <p:nvPr/>
        </p:nvSpPr>
        <p:spPr>
          <a:xfrm>
            <a:off x="3005652" y="4761750"/>
            <a:ext cx="44832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ckwell"/>
                <a:ea typeface="Rockwell"/>
                <a:cs typeface="Rockwell"/>
                <a:sym typeface="Rockwell"/>
              </a:rPr>
              <a:t>Flow Diagram of Proposed Methodology</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p:nvPr/>
        </p:nvSpPr>
        <p:spPr>
          <a:xfrm>
            <a:off x="3059197" y="134475"/>
            <a:ext cx="47439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Proposed Methodology</a:t>
            </a:r>
            <a:endParaRPr sz="1400" b="0" i="0" u="none" strike="noStrike" cap="none">
              <a:solidFill>
                <a:schemeClr val="lt1"/>
              </a:solidFill>
              <a:latin typeface="Rockwell"/>
              <a:ea typeface="Rockwell"/>
              <a:cs typeface="Rockwell"/>
              <a:sym typeface="Rockwell"/>
            </a:endParaRPr>
          </a:p>
        </p:txBody>
      </p:sp>
      <p:sp>
        <p:nvSpPr>
          <p:cNvPr id="346" name="Google Shape;346;p54"/>
          <p:cNvSpPr/>
          <p:nvPr/>
        </p:nvSpPr>
        <p:spPr>
          <a:xfrm flipH="1">
            <a:off x="445276" y="573075"/>
            <a:ext cx="7803300" cy="4239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Rockwell"/>
              <a:ea typeface="Rockwell"/>
              <a:cs typeface="Rockwell"/>
              <a:sym typeface="Rockwel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Input: Take a video as input (preferably 60 seconds or longer for optimal results).</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Audio Transcription: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Extract the audio from the video.</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Use Whisper's English-only pipeline to transcribe the audio to text.</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yields a time-stamped transcript of the spoken words.</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Video Transcription (Lip Reading):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Use Auto-AVSR's lip-reading pipeline to transcribe the video.</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involves: a. Finding the largest mouth region in each frame. b. Defining a bounding box around the mouth. c. Isolating the mouth in each video frame. d. Analyzing the grayscale mouth frames using an encoder-decoder model. e. Predicting timestamps of discrete words based on mouth shapes and context.</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Transcription Comparison: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Compare the audio and video transcriptions using the normalized Levenshtein distance.</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This quantifies the difference between the two transcriptions on a scale of 0 to 1.</a:t>
            </a:r>
            <a:endParaRPr sz="900" b="0" i="0" u="none" strike="noStrike" cap="none" dirty="0">
              <a:solidFill>
                <a:srgbClr val="000000"/>
              </a:solidFill>
              <a:latin typeface="Arial"/>
              <a:ea typeface="Arial"/>
              <a:cs typeface="Arial"/>
              <a:sym typeface="Arial"/>
            </a:endParaRPr>
          </a:p>
          <a:p>
            <a:pPr marL="0" marR="0" lvl="0" indent="-825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Classification: </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Apply a threshold (e.g., 0.5) to the normalized Levenshtein distance.</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If the distance is below the threshold, classify the video as authentic.</a:t>
            </a:r>
            <a:endParaRPr sz="900" b="0" i="0" u="none" strike="noStrike" cap="none" dirty="0">
              <a:solidFill>
                <a:srgbClr val="000000"/>
              </a:solidFill>
              <a:latin typeface="Arial"/>
              <a:ea typeface="Arial"/>
              <a:cs typeface="Arial"/>
              <a:sym typeface="Arial"/>
            </a:endParaRPr>
          </a:p>
          <a:p>
            <a:pPr marL="558800" marR="0" lvl="1" indent="-196850" algn="l" rtl="0">
              <a:lnSpc>
                <a:spcPct val="100000"/>
              </a:lnSpc>
              <a:spcBef>
                <a:spcPts val="0"/>
              </a:spcBef>
              <a:spcAft>
                <a:spcPts val="0"/>
              </a:spcAft>
              <a:buClr>
                <a:schemeClr val="lt1"/>
              </a:buClr>
              <a:buSzPts val="1300"/>
              <a:buFont typeface="Bookman Old Style"/>
              <a:buAutoNum type="arabicPeriod"/>
            </a:pPr>
            <a:r>
              <a:rPr lang="en" sz="1300" b="0" i="0" u="none" strike="noStrike" cap="none" dirty="0">
                <a:solidFill>
                  <a:schemeClr val="lt1"/>
                </a:solidFill>
                <a:latin typeface="Rockwell"/>
                <a:ea typeface="Rockwell"/>
                <a:cs typeface="Rockwell"/>
                <a:sym typeface="Rockwell"/>
              </a:rPr>
              <a:t>If the distance is above the threshold, classify the video as a lip-sync deepfake.</a:t>
            </a:r>
            <a:endParaRPr sz="9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72FD4-CDC5-DFB0-F20E-AED23E66372A}"/>
              </a:ext>
            </a:extLst>
          </p:cNvPr>
          <p:cNvSpPr txBox="1"/>
          <p:nvPr/>
        </p:nvSpPr>
        <p:spPr>
          <a:xfrm>
            <a:off x="676406" y="727082"/>
            <a:ext cx="7528142" cy="4247317"/>
          </a:xfrm>
          <a:prstGeom prst="rect">
            <a:avLst/>
          </a:prstGeom>
          <a:noFill/>
        </p:spPr>
        <p:txBody>
          <a:bodyPr wrap="square" rtlCol="0">
            <a:spAutoFit/>
          </a:bodyPr>
          <a:lstStyle/>
          <a:p>
            <a:r>
              <a:rPr lang="en-IN" sz="1200" dirty="0">
                <a:solidFill>
                  <a:schemeClr val="bg1"/>
                </a:solidFill>
              </a:rPr>
              <a:t>1. </a:t>
            </a:r>
            <a:r>
              <a:rPr lang="en-IN" sz="1200" dirty="0" err="1">
                <a:solidFill>
                  <a:schemeClr val="bg1"/>
                </a:solidFill>
              </a:rPr>
              <a:t>FakeAVCeleb</a:t>
            </a:r>
            <a:r>
              <a:rPr lang="en-IN" sz="1200" dirty="0">
                <a:solidFill>
                  <a:schemeClr val="bg1"/>
                </a:solidFill>
              </a:rPr>
              <a:t> Dataset : </a:t>
            </a:r>
          </a:p>
          <a:p>
            <a:r>
              <a:rPr lang="en-IN" sz="1200" dirty="0">
                <a:solidFill>
                  <a:schemeClr val="bg1"/>
                </a:solidFill>
              </a:rPr>
              <a:t>   - Focus: Audio-video deepfakes (lip-syncing, face-swapping, voice cloning).  </a:t>
            </a:r>
          </a:p>
          <a:p>
            <a:r>
              <a:rPr lang="en-IN" sz="1200" dirty="0">
                <a:solidFill>
                  <a:schemeClr val="bg1"/>
                </a:solidFill>
              </a:rPr>
              <a:t>   - Composition: 500 real, 20,000 fake videos.  </a:t>
            </a:r>
          </a:p>
          <a:p>
            <a:r>
              <a:rPr lang="en-IN" sz="1200" dirty="0">
                <a:solidFill>
                  <a:schemeClr val="bg1"/>
                </a:solidFill>
              </a:rPr>
              <a:t>   - Purpose: Benchmark for deepfake detection.  </a:t>
            </a:r>
          </a:p>
          <a:p>
            <a:r>
              <a:rPr lang="en-IN" sz="1200" dirty="0">
                <a:solidFill>
                  <a:schemeClr val="bg1"/>
                </a:solidFill>
              </a:rPr>
              <a:t>   - Significance: Diverse, large-scale dataset ideal for lip-sync detection models.</a:t>
            </a:r>
          </a:p>
          <a:p>
            <a:endParaRPr lang="en-IN" sz="1200" dirty="0">
              <a:solidFill>
                <a:schemeClr val="bg1"/>
              </a:solidFill>
            </a:endParaRPr>
          </a:p>
          <a:p>
            <a:r>
              <a:rPr lang="en-IN" sz="1200" dirty="0">
                <a:solidFill>
                  <a:schemeClr val="bg1"/>
                </a:solidFill>
              </a:rPr>
              <a:t>2.  KODF Dataset  </a:t>
            </a:r>
          </a:p>
          <a:p>
            <a:r>
              <a:rPr lang="en-IN" sz="1200" dirty="0">
                <a:solidFill>
                  <a:schemeClr val="bg1"/>
                </a:solidFill>
              </a:rPr>
              <a:t>   - Focus: Korean deepfake detection (lip-syncing, face-swapping).  </a:t>
            </a:r>
          </a:p>
          <a:p>
            <a:r>
              <a:rPr lang="en-IN" sz="1200" dirty="0">
                <a:solidFill>
                  <a:schemeClr val="bg1"/>
                </a:solidFill>
              </a:rPr>
              <a:t>   - Composition: 62,166 real, 175,776 fake videos.  </a:t>
            </a:r>
          </a:p>
          <a:p>
            <a:r>
              <a:rPr lang="en-IN" sz="1200" dirty="0">
                <a:solidFill>
                  <a:schemeClr val="bg1"/>
                </a:solidFill>
              </a:rPr>
              <a:t>   - Purpose: Evaluates model generalization across languages.  </a:t>
            </a:r>
          </a:p>
          <a:p>
            <a:r>
              <a:rPr lang="en-IN" sz="1200" dirty="0">
                <a:solidFill>
                  <a:schemeClr val="bg1"/>
                </a:solidFill>
              </a:rPr>
              <a:t>   - Significance: Cross-domain performance testing with Korean subjects.</a:t>
            </a:r>
          </a:p>
          <a:p>
            <a:endParaRPr lang="en-IN" sz="1200" dirty="0">
              <a:solidFill>
                <a:schemeClr val="bg1"/>
              </a:solidFill>
            </a:endParaRPr>
          </a:p>
          <a:p>
            <a:r>
              <a:rPr lang="en-IN" sz="1200" dirty="0">
                <a:solidFill>
                  <a:schemeClr val="bg1"/>
                </a:solidFill>
              </a:rPr>
              <a:t>3. LSR+W2L Dataset  </a:t>
            </a:r>
          </a:p>
          <a:p>
            <a:r>
              <a:rPr lang="en-IN" sz="1200" dirty="0">
                <a:solidFill>
                  <a:schemeClr val="bg1"/>
                </a:solidFill>
              </a:rPr>
              <a:t>   - Focus: Lip-sync detection.  </a:t>
            </a:r>
          </a:p>
          <a:p>
            <a:r>
              <a:rPr lang="en-IN" sz="1200" dirty="0">
                <a:solidFill>
                  <a:schemeClr val="bg1"/>
                </a:solidFill>
              </a:rPr>
              <a:t>   - Composition: 1,000 real, 1,000 fake videos.  </a:t>
            </a:r>
          </a:p>
          <a:p>
            <a:r>
              <a:rPr lang="en-IN" sz="1200" dirty="0">
                <a:solidFill>
                  <a:schemeClr val="bg1"/>
                </a:solidFill>
              </a:rPr>
              <a:t>   - Purpose: Training/evaluating lip-sync detection models.  </a:t>
            </a:r>
          </a:p>
          <a:p>
            <a:r>
              <a:rPr lang="en-IN" sz="1200" dirty="0">
                <a:solidFill>
                  <a:schemeClr val="bg1"/>
                </a:solidFill>
              </a:rPr>
              <a:t>   - Significance: Tailored for lip-sync-specific detection tasks.</a:t>
            </a:r>
          </a:p>
          <a:p>
            <a:endParaRPr lang="en-IN" sz="1200" dirty="0">
              <a:solidFill>
                <a:schemeClr val="bg1"/>
              </a:solidFill>
            </a:endParaRPr>
          </a:p>
          <a:p>
            <a:r>
              <a:rPr lang="en-IN" sz="1200" dirty="0">
                <a:solidFill>
                  <a:schemeClr val="bg1"/>
                </a:solidFill>
              </a:rPr>
              <a:t>4. Dataset Significance </a:t>
            </a:r>
          </a:p>
          <a:p>
            <a:r>
              <a:rPr lang="en-IN" sz="1200" dirty="0">
                <a:solidFill>
                  <a:schemeClr val="bg1"/>
                </a:solidFill>
              </a:rPr>
              <a:t>   - </a:t>
            </a:r>
            <a:r>
              <a:rPr lang="en-IN" sz="1200" dirty="0" err="1">
                <a:solidFill>
                  <a:schemeClr val="bg1"/>
                </a:solidFill>
              </a:rPr>
              <a:t>FakeAVCeleb</a:t>
            </a:r>
            <a:r>
              <a:rPr lang="en-IN" sz="1200" dirty="0">
                <a:solidFill>
                  <a:schemeClr val="bg1"/>
                </a:solidFill>
              </a:rPr>
              <a:t>: Benchmark for detecting lip-syncing and face-swapping.  </a:t>
            </a:r>
          </a:p>
          <a:p>
            <a:r>
              <a:rPr lang="en-IN" sz="1200" dirty="0">
                <a:solidFill>
                  <a:schemeClr val="bg1"/>
                </a:solidFill>
              </a:rPr>
              <a:t>   - KODF: Tests generalization across domains (Korean).  </a:t>
            </a:r>
          </a:p>
          <a:p>
            <a:r>
              <a:rPr lang="en-IN" sz="1200" dirty="0">
                <a:solidFill>
                  <a:schemeClr val="bg1"/>
                </a:solidFill>
              </a:rPr>
              <a:t>   - LSR+W2L: Focused evaluation on lip-sync detection.</a:t>
            </a:r>
          </a:p>
        </p:txBody>
      </p:sp>
      <p:sp>
        <p:nvSpPr>
          <p:cNvPr id="3" name="TextBox 2">
            <a:extLst>
              <a:ext uri="{FF2B5EF4-FFF2-40B4-BE49-F238E27FC236}">
                <a16:creationId xmlns:a16="http://schemas.microsoft.com/office/drawing/2014/main" id="{82EFF476-0835-A0D2-A9F2-9EA67B065567}"/>
              </a:ext>
            </a:extLst>
          </p:cNvPr>
          <p:cNvSpPr txBox="1"/>
          <p:nvPr/>
        </p:nvSpPr>
        <p:spPr>
          <a:xfrm>
            <a:off x="3444657" y="169101"/>
            <a:ext cx="3469709" cy="338554"/>
          </a:xfrm>
          <a:prstGeom prst="rect">
            <a:avLst/>
          </a:prstGeom>
          <a:noFill/>
        </p:spPr>
        <p:txBody>
          <a:bodyPr wrap="square" rtlCol="0">
            <a:spAutoFit/>
          </a:bodyPr>
          <a:lstStyle/>
          <a:p>
            <a:r>
              <a:rPr lang="en-IN" sz="1600" dirty="0">
                <a:solidFill>
                  <a:schemeClr val="bg1"/>
                </a:solidFill>
              </a:rPr>
              <a:t>Dataset Information</a:t>
            </a:r>
          </a:p>
        </p:txBody>
      </p:sp>
    </p:spTree>
    <p:extLst>
      <p:ext uri="{BB962C8B-B14F-4D97-AF65-F5344CB8AC3E}">
        <p14:creationId xmlns:p14="http://schemas.microsoft.com/office/powerpoint/2010/main" val="3137067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D0D03AAC-6670-EB39-98AA-9301A37BA536}"/>
              </a:ext>
            </a:extLst>
          </p:cNvPr>
          <p:cNvSpPr>
            <a:spLocks noChangeAspect="1" noChangeArrowheads="1"/>
          </p:cNvSpPr>
          <p:nvPr/>
        </p:nvSpPr>
        <p:spPr bwMode="auto">
          <a:xfrm>
            <a:off x="4419600" y="2419350"/>
            <a:ext cx="2052638" cy="20526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7437DB01-71B3-344B-C142-C814AB769CA0}"/>
              </a:ext>
            </a:extLst>
          </p:cNvPr>
          <p:cNvPicPr>
            <a:picLocks noChangeAspect="1"/>
          </p:cNvPicPr>
          <p:nvPr/>
        </p:nvPicPr>
        <p:blipFill>
          <a:blip r:embed="rId2"/>
          <a:stretch>
            <a:fillRect/>
          </a:stretch>
        </p:blipFill>
        <p:spPr>
          <a:xfrm>
            <a:off x="485775" y="494348"/>
            <a:ext cx="8036719" cy="39776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888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4C54C-E894-13D8-7B42-39C07E2053D9}"/>
              </a:ext>
            </a:extLst>
          </p:cNvPr>
          <p:cNvPicPr>
            <a:picLocks noChangeAspect="1"/>
          </p:cNvPicPr>
          <p:nvPr/>
        </p:nvPicPr>
        <p:blipFill>
          <a:blip r:embed="rId2"/>
          <a:stretch>
            <a:fillRect/>
          </a:stretch>
        </p:blipFill>
        <p:spPr>
          <a:xfrm>
            <a:off x="452662" y="467677"/>
            <a:ext cx="8238676" cy="3965259"/>
          </a:xfrm>
          <a:prstGeom prst="rect">
            <a:avLst/>
          </a:prstGeom>
        </p:spPr>
      </p:pic>
    </p:spTree>
    <p:extLst>
      <p:ext uri="{BB962C8B-B14F-4D97-AF65-F5344CB8AC3E}">
        <p14:creationId xmlns:p14="http://schemas.microsoft.com/office/powerpoint/2010/main" val="758524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D61F3-325B-FB5B-0DA0-B6B7EEC40F3E}"/>
              </a:ext>
            </a:extLst>
          </p:cNvPr>
          <p:cNvPicPr>
            <a:picLocks noChangeAspect="1"/>
          </p:cNvPicPr>
          <p:nvPr/>
        </p:nvPicPr>
        <p:blipFill>
          <a:blip r:embed="rId2"/>
          <a:stretch>
            <a:fillRect/>
          </a:stretch>
        </p:blipFill>
        <p:spPr>
          <a:xfrm>
            <a:off x="238759" y="734615"/>
            <a:ext cx="8666482" cy="367426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029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33"/>
          <p:cNvSpPr txBox="1"/>
          <p:nvPr/>
        </p:nvSpPr>
        <p:spPr>
          <a:xfrm>
            <a:off x="3442447" y="181535"/>
            <a:ext cx="3886200" cy="62324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Rockwell"/>
                <a:ea typeface="Rockwell"/>
                <a:cs typeface="Rockwell"/>
                <a:sym typeface="Rockwell"/>
              </a:rPr>
              <a:t>Content</a:t>
            </a:r>
            <a:endParaRPr sz="1100" b="0" i="0" u="none" strike="noStrike" cap="none">
              <a:solidFill>
                <a:srgbClr val="000000"/>
              </a:solidFill>
              <a:latin typeface="Arial"/>
              <a:ea typeface="Arial"/>
              <a:cs typeface="Arial"/>
              <a:sym typeface="Arial"/>
            </a:endParaRPr>
          </a:p>
        </p:txBody>
      </p:sp>
      <p:sp>
        <p:nvSpPr>
          <p:cNvPr id="197" name="Google Shape;197;p33"/>
          <p:cNvSpPr txBox="1"/>
          <p:nvPr/>
        </p:nvSpPr>
        <p:spPr>
          <a:xfrm>
            <a:off x="1001806" y="804783"/>
            <a:ext cx="7362265" cy="4225388"/>
          </a:xfrm>
          <a:prstGeom prst="rect">
            <a:avLst/>
          </a:prstGeom>
          <a:noFill/>
          <a:ln>
            <a:noFill/>
          </a:ln>
        </p:spPr>
        <p:txBody>
          <a:bodyPr spcFirstLastPara="1" wrap="square" lIns="68575" tIns="34275" rIns="68575" bIns="34275" anchor="t" anchorCtr="0">
            <a:spAutoFit/>
          </a:bodyPr>
          <a:lstStyle/>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Introduction</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Literature Review</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Problem Statement</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Proposed Methodology</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Tools and Technology</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Dataset (Test Data)</a:t>
            </a:r>
            <a:endParaRPr sz="1100" b="0" i="0" u="none" strike="noStrike" cap="none">
              <a:solidFill>
                <a:srgbClr val="000000"/>
              </a:solidFill>
              <a:latin typeface="Arial"/>
              <a:ea typeface="Arial"/>
              <a:cs typeface="Arial"/>
              <a:sym typeface="Arial"/>
            </a:endParaRPr>
          </a:p>
          <a:p>
            <a:pPr marL="254000" marR="0" lvl="0" indent="-247650" algn="l" rtl="0">
              <a:lnSpc>
                <a:spcPct val="150000"/>
              </a:lnSpc>
              <a:spcBef>
                <a:spcPts val="0"/>
              </a:spcBef>
              <a:spcAft>
                <a:spcPts val="0"/>
              </a:spcAft>
              <a:buClr>
                <a:schemeClr val="lt1"/>
              </a:buClr>
              <a:buSzPts val="2100"/>
              <a:buFont typeface="Noto Sans Symbols"/>
              <a:buChar char="❑"/>
            </a:pPr>
            <a:r>
              <a:rPr lang="en" sz="2100" b="0" i="0" u="none" strike="noStrike" cap="none">
                <a:solidFill>
                  <a:schemeClr val="lt1"/>
                </a:solidFill>
                <a:latin typeface="Rockwell"/>
                <a:ea typeface="Rockwell"/>
                <a:cs typeface="Rockwell"/>
                <a:sym typeface="Rockwell"/>
              </a:rPr>
              <a:t>References</a:t>
            </a:r>
            <a:endParaRPr sz="1100" b="0" i="0" u="none" strike="noStrike" cap="none">
              <a:solidFill>
                <a:srgbClr val="000000"/>
              </a:solidFill>
              <a:latin typeface="Arial"/>
              <a:ea typeface="Arial"/>
              <a:cs typeface="Arial"/>
              <a:sym typeface="Arial"/>
            </a:endParaRPr>
          </a:p>
          <a:p>
            <a:pPr marL="254000" marR="0" lvl="0" indent="-114300" algn="l" rtl="0">
              <a:lnSpc>
                <a:spcPct val="150000"/>
              </a:lnSpc>
              <a:spcBef>
                <a:spcPts val="0"/>
              </a:spcBef>
              <a:spcAft>
                <a:spcPts val="0"/>
              </a:spcAft>
              <a:buClr>
                <a:schemeClr val="lt1"/>
              </a:buClr>
              <a:buSzPts val="2100"/>
              <a:buFont typeface="Noto Sans Symbols"/>
              <a:buNone/>
            </a:pPr>
            <a:endParaRPr sz="2100" b="0" i="0" u="none" strike="noStrike" cap="none">
              <a:solidFill>
                <a:schemeClr val="lt1"/>
              </a:solidFill>
              <a:latin typeface="Rockwell"/>
              <a:ea typeface="Rockwell"/>
              <a:cs typeface="Rockwell"/>
              <a:sym typeface="Rockwell"/>
            </a:endParaRPr>
          </a:p>
          <a:p>
            <a:pPr marL="254000" marR="0" lvl="0" indent="-165100" algn="l" rtl="0">
              <a:lnSpc>
                <a:spcPct val="150000"/>
              </a:lnSpc>
              <a:spcBef>
                <a:spcPts val="0"/>
              </a:spcBef>
              <a:spcAft>
                <a:spcPts val="0"/>
              </a:spcAft>
              <a:buClr>
                <a:schemeClr val="lt1"/>
              </a:buClr>
              <a:buSzPts val="1400"/>
              <a:buFont typeface="Rockwell"/>
              <a:buNone/>
            </a:pPr>
            <a:endParaRPr sz="1400" b="0" i="0" u="none" strike="noStrike" cap="none">
              <a:solidFill>
                <a:schemeClr val="lt1"/>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723F29-7F43-B3C7-0202-81C8886DA4FE}"/>
              </a:ext>
            </a:extLst>
          </p:cNvPr>
          <p:cNvSpPr txBox="1"/>
          <p:nvPr/>
        </p:nvSpPr>
        <p:spPr>
          <a:xfrm>
            <a:off x="2657476" y="171450"/>
            <a:ext cx="3407568" cy="400110"/>
          </a:xfrm>
          <a:prstGeom prst="rect">
            <a:avLst/>
          </a:prstGeom>
          <a:noFill/>
        </p:spPr>
        <p:txBody>
          <a:bodyPr wrap="square" rtlCol="0">
            <a:spAutoFit/>
          </a:bodyPr>
          <a:lstStyle/>
          <a:p>
            <a:r>
              <a:rPr lang="en-IN" sz="2000" dirty="0">
                <a:solidFill>
                  <a:schemeClr val="bg1"/>
                </a:solidFill>
              </a:rPr>
              <a:t>Task To  Do In End Term</a:t>
            </a:r>
          </a:p>
        </p:txBody>
      </p:sp>
      <p:sp>
        <p:nvSpPr>
          <p:cNvPr id="3" name="TextBox 2">
            <a:extLst>
              <a:ext uri="{FF2B5EF4-FFF2-40B4-BE49-F238E27FC236}">
                <a16:creationId xmlns:a16="http://schemas.microsoft.com/office/drawing/2014/main" id="{CBCB0B0B-41E5-1F2E-9434-6248D76DA0CD}"/>
              </a:ext>
            </a:extLst>
          </p:cNvPr>
          <p:cNvSpPr txBox="1"/>
          <p:nvPr/>
        </p:nvSpPr>
        <p:spPr>
          <a:xfrm>
            <a:off x="978694" y="1371600"/>
            <a:ext cx="7086600" cy="2554545"/>
          </a:xfrm>
          <a:prstGeom prst="rect">
            <a:avLst/>
          </a:prstGeom>
          <a:noFill/>
        </p:spPr>
        <p:txBody>
          <a:bodyPr wrap="square" rtlCol="0">
            <a:spAutoFit/>
          </a:bodyPr>
          <a:lstStyle/>
          <a:p>
            <a:r>
              <a:rPr lang="en-IN" sz="2000" dirty="0">
                <a:solidFill>
                  <a:schemeClr val="bg1"/>
                </a:solidFill>
              </a:rPr>
              <a:t>1. Implementation of Methodology </a:t>
            </a:r>
          </a:p>
          <a:p>
            <a:endParaRPr lang="en-IN" sz="2000" dirty="0">
              <a:solidFill>
                <a:schemeClr val="bg1"/>
              </a:solidFill>
            </a:endParaRPr>
          </a:p>
          <a:p>
            <a:r>
              <a:rPr lang="en-IN" sz="2000" dirty="0">
                <a:solidFill>
                  <a:schemeClr val="bg1"/>
                </a:solidFill>
              </a:rPr>
              <a:t>2. Testing on Dataset </a:t>
            </a:r>
          </a:p>
          <a:p>
            <a:endParaRPr lang="en-IN" sz="2000" dirty="0">
              <a:solidFill>
                <a:schemeClr val="bg1"/>
              </a:solidFill>
            </a:endParaRPr>
          </a:p>
          <a:p>
            <a:r>
              <a:rPr lang="en-IN" sz="2000" dirty="0">
                <a:solidFill>
                  <a:schemeClr val="bg1"/>
                </a:solidFill>
              </a:rPr>
              <a:t>3. Model Validation</a:t>
            </a:r>
          </a:p>
          <a:p>
            <a:endParaRPr lang="en-IN" sz="2000" dirty="0">
              <a:solidFill>
                <a:schemeClr val="bg1"/>
              </a:solidFill>
            </a:endParaRPr>
          </a:p>
          <a:p>
            <a:r>
              <a:rPr lang="en-IN" sz="2000" dirty="0">
                <a:solidFill>
                  <a:schemeClr val="bg1"/>
                </a:solidFill>
              </a:rPr>
              <a:t>4. UI Designing </a:t>
            </a:r>
          </a:p>
          <a:p>
            <a:endParaRPr lang="en-IN" sz="2000" dirty="0">
              <a:solidFill>
                <a:schemeClr val="bg1"/>
              </a:solidFill>
            </a:endParaRPr>
          </a:p>
        </p:txBody>
      </p:sp>
    </p:spTree>
    <p:extLst>
      <p:ext uri="{BB962C8B-B14F-4D97-AF65-F5344CB8AC3E}">
        <p14:creationId xmlns:p14="http://schemas.microsoft.com/office/powerpoint/2010/main" val="1641391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50"/>
        <p:cNvGrpSpPr/>
        <p:nvPr/>
      </p:nvGrpSpPr>
      <p:grpSpPr>
        <a:xfrm>
          <a:off x="0" y="0"/>
          <a:ext cx="0" cy="0"/>
          <a:chOff x="0" y="0"/>
          <a:chExt cx="0" cy="0"/>
        </a:xfrm>
      </p:grpSpPr>
      <p:sp>
        <p:nvSpPr>
          <p:cNvPr id="351" name="Google Shape;351;p55"/>
          <p:cNvSpPr txBox="1"/>
          <p:nvPr/>
        </p:nvSpPr>
        <p:spPr>
          <a:xfrm>
            <a:off x="2770095" y="275665"/>
            <a:ext cx="1754840" cy="43858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Rockwell"/>
                <a:ea typeface="Rockwell"/>
                <a:cs typeface="Rockwell"/>
                <a:sym typeface="Rockwell"/>
              </a:rPr>
              <a:t>References</a:t>
            </a:r>
            <a:endParaRPr sz="1400" b="0" i="0" u="none" strike="noStrike" cap="none">
              <a:solidFill>
                <a:schemeClr val="lt1"/>
              </a:solidFill>
              <a:latin typeface="Rockwell"/>
              <a:ea typeface="Rockwell"/>
              <a:cs typeface="Rockwell"/>
              <a:sym typeface="Rockwell"/>
            </a:endParaRPr>
          </a:p>
        </p:txBody>
      </p:sp>
      <p:sp>
        <p:nvSpPr>
          <p:cNvPr id="352" name="Google Shape;352;p55"/>
          <p:cNvSpPr txBox="1"/>
          <p:nvPr/>
        </p:nvSpPr>
        <p:spPr>
          <a:xfrm>
            <a:off x="672353" y="1028700"/>
            <a:ext cx="7422776" cy="330087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[1] </a:t>
            </a:r>
            <a:r>
              <a:rPr lang="en" sz="1400" b="0" i="0" u="sng" strike="noStrike" cap="none" dirty="0">
                <a:solidFill>
                  <a:schemeClr val="hlink"/>
                </a:solidFill>
                <a:latin typeface="Rockwell"/>
                <a:ea typeface="Rockwell"/>
                <a:cs typeface="Rockwell"/>
                <a:sym typeface="Rockwell"/>
                <a:hlinkClick r:id="rId3"/>
              </a:rPr>
              <a:t>Shi, C., Dou, J., Liu, W., &amp; Xing, J. (2023). </a:t>
            </a:r>
            <a:r>
              <a:rPr lang="en" sz="1400" b="1" i="0" u="sng" strike="noStrike" cap="none" dirty="0">
                <a:solidFill>
                  <a:schemeClr val="hlink"/>
                </a:solidFill>
                <a:latin typeface="Rockwell"/>
                <a:ea typeface="Rockwell"/>
                <a:cs typeface="Rockwell"/>
                <a:sym typeface="Rockwell"/>
                <a:hlinkClick r:id="rId3"/>
              </a:rPr>
              <a:t>Lost in Translation: Lip-Sync Deepfake Detection from Audio-Video Mismatch</a:t>
            </a:r>
            <a:r>
              <a:rPr lang="en" sz="1400" b="0" i="0" u="sng" strike="noStrike" cap="none" dirty="0">
                <a:solidFill>
                  <a:schemeClr val="hlink"/>
                </a:solidFill>
                <a:latin typeface="Rockwell"/>
                <a:ea typeface="Rockwell"/>
                <a:cs typeface="Rockwell"/>
                <a:sym typeface="Rockwell"/>
                <a:hlinkClick r:id="rId3"/>
              </a:rPr>
              <a:t>. IEEE/CVF Conference on Computer Vision and Pattern Recognition (CVPR) Workshop. </a:t>
            </a: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[2]</a:t>
            </a:r>
            <a:r>
              <a:rPr lang="en" sz="1400" b="0" i="0" u="none" strike="noStrike" cap="none" dirty="0">
                <a:solidFill>
                  <a:srgbClr val="000000"/>
                </a:solidFill>
                <a:latin typeface="Arial"/>
                <a:ea typeface="Arial"/>
                <a:cs typeface="Arial"/>
                <a:sym typeface="Arial"/>
              </a:rPr>
              <a:t> </a:t>
            </a:r>
            <a:r>
              <a:rPr lang="en" sz="1400" b="0" i="0" u="sng" strike="noStrike" cap="none" dirty="0">
                <a:solidFill>
                  <a:schemeClr val="hlink"/>
                </a:solidFill>
                <a:latin typeface="Arial"/>
                <a:ea typeface="Arial"/>
                <a:cs typeface="Arial"/>
                <a:sym typeface="Arial"/>
                <a:hlinkClick r:id="rId4"/>
              </a:rPr>
              <a:t>Datta, S. K., Jia, S., &amp; Lyu, S. (2024). </a:t>
            </a:r>
            <a:r>
              <a:rPr lang="en" sz="1400" b="0" i="1" u="sng" strike="noStrike" cap="none" dirty="0">
                <a:solidFill>
                  <a:schemeClr val="hlink"/>
                </a:solidFill>
                <a:latin typeface="Arial"/>
                <a:ea typeface="Arial"/>
                <a:cs typeface="Arial"/>
                <a:sym typeface="Arial"/>
                <a:hlinkClick r:id="rId4"/>
              </a:rPr>
              <a:t>Exposing lip-syncing deepfakes from mouth inconsistencies</a:t>
            </a:r>
            <a:r>
              <a:rPr lang="en" sz="1400" b="0" i="0" u="sng" strike="noStrike" cap="none" dirty="0">
                <a:solidFill>
                  <a:schemeClr val="hlink"/>
                </a:solidFill>
                <a:latin typeface="Arial"/>
                <a:ea typeface="Arial"/>
                <a:cs typeface="Arial"/>
                <a:sym typeface="Arial"/>
                <a:hlinkClick r:id="rId4"/>
              </a:rPr>
              <a:t>. arXiv</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[3] </a:t>
            </a:r>
            <a:r>
              <a:rPr lang="en" sz="1400" b="0" i="0" u="sng" strike="noStrike" cap="none" dirty="0">
                <a:solidFill>
                  <a:schemeClr val="hlink"/>
                </a:solidFill>
                <a:latin typeface="Rockwell"/>
                <a:ea typeface="Rockwell"/>
                <a:cs typeface="Rockwell"/>
                <a:sym typeface="Rockwell"/>
                <a:hlinkClick r:id="rId5"/>
              </a:rPr>
              <a:t>Zhang, L., &amp; Li, Y. (2024). </a:t>
            </a:r>
            <a:r>
              <a:rPr lang="en" sz="1400" b="1" i="0" u="sng" strike="noStrike" cap="none" dirty="0">
                <a:solidFill>
                  <a:schemeClr val="hlink"/>
                </a:solidFill>
                <a:latin typeface="Rockwell"/>
                <a:ea typeface="Rockwell"/>
                <a:cs typeface="Rockwell"/>
                <a:sym typeface="Rockwell"/>
                <a:hlinkClick r:id="rId5"/>
              </a:rPr>
              <a:t>Deepfake detection using deep learning methods: A systematic and comprehensive review</a:t>
            </a:r>
            <a:r>
              <a:rPr lang="en" sz="1400" b="0" i="0" u="sng" strike="noStrike" cap="none" dirty="0">
                <a:solidFill>
                  <a:schemeClr val="hlink"/>
                </a:solidFill>
                <a:latin typeface="Rockwell"/>
                <a:ea typeface="Rockwell"/>
                <a:cs typeface="Rockwell"/>
                <a:sym typeface="Rockwell"/>
                <a:hlinkClick r:id="rId5"/>
              </a:rPr>
              <a:t>. WIRES Data Mining and Knowledge Discovery, Wiley Periodicals LLC.</a:t>
            </a: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lt1"/>
                </a:solidFill>
                <a:latin typeface="Rockwell"/>
                <a:ea typeface="Rockwell"/>
                <a:cs typeface="Rockwell"/>
                <a:sym typeface="Rockwell"/>
              </a:rPr>
              <a:t>[4] </a:t>
            </a:r>
            <a:r>
              <a:rPr lang="en" sz="1400" b="0" i="0" u="sng" strike="noStrike" cap="none" dirty="0">
                <a:solidFill>
                  <a:schemeClr val="hlink"/>
                </a:solidFill>
                <a:latin typeface="Rockwell"/>
                <a:ea typeface="Rockwell"/>
                <a:cs typeface="Rockwell"/>
                <a:sym typeface="Rockwell"/>
                <a:hlinkClick r:id="rId6"/>
              </a:rPr>
              <a:t>Al-Khalifa, S., &amp; Ahmed, M. (2023). </a:t>
            </a:r>
            <a:r>
              <a:rPr lang="en" sz="1400" b="1" i="0" u="sng" strike="noStrike" cap="none" dirty="0">
                <a:solidFill>
                  <a:schemeClr val="hlink"/>
                </a:solidFill>
                <a:latin typeface="Rockwell"/>
                <a:ea typeface="Rockwell"/>
                <a:cs typeface="Rockwell"/>
                <a:sym typeface="Rockwell"/>
                <a:hlinkClick r:id="rId6"/>
              </a:rPr>
              <a:t>DeepFake Videos Detection by Using Recurrent Neural Network (RNN)</a:t>
            </a:r>
            <a:r>
              <a:rPr lang="en" sz="1400" b="0" i="0" u="sng" strike="noStrike" cap="none" dirty="0">
                <a:solidFill>
                  <a:schemeClr val="hlink"/>
                </a:solidFill>
                <a:latin typeface="Rockwell"/>
                <a:ea typeface="Rockwell"/>
                <a:cs typeface="Rockwell"/>
                <a:sym typeface="Rockwell"/>
                <a:hlinkClick r:id="rId6"/>
              </a:rPr>
              <a:t>. Al-Sadiq International Conference on Communication and Information Technology (AICCIT-2023), IEEE.</a:t>
            </a:r>
            <a:endParaRPr lang="en" sz="1400" b="0" i="0" u="sng" strike="noStrike" cap="none" dirty="0">
              <a:solidFill>
                <a:schemeClr val="hlink"/>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ockwell"/>
              <a:ea typeface="Rockwell"/>
              <a:cs typeface="Rockwell"/>
              <a:sym typeface="Rockwe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p:nvPr/>
        </p:nvSpPr>
        <p:spPr>
          <a:xfrm>
            <a:off x="2210360" y="1787411"/>
            <a:ext cx="4633353" cy="117724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 sz="7200" b="0" i="0" u="none" strike="noStrike" cap="none" dirty="0">
                <a:solidFill>
                  <a:schemeClr val="lt1"/>
                </a:solidFill>
                <a:latin typeface="Rockwell"/>
                <a:ea typeface="Rockwell"/>
                <a:cs typeface="Rockwell"/>
                <a:sym typeface="Rockwell"/>
              </a:rPr>
              <a:t>Thank You</a:t>
            </a:r>
            <a:endParaRPr sz="1400" b="0" i="0" u="none" strike="noStrike" cap="none" dirty="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p:nvPr/>
        </p:nvSpPr>
        <p:spPr>
          <a:xfrm>
            <a:off x="3598171" y="96607"/>
            <a:ext cx="1912084" cy="4772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ckwell"/>
                <a:ea typeface="Rockwell"/>
                <a:cs typeface="Rockwell"/>
                <a:sym typeface="Rockwell"/>
              </a:rPr>
              <a:t>What is deepfake ? </a:t>
            </a:r>
            <a:endParaRPr sz="1500" b="0" i="0" u="none" strike="noStrike" cap="none">
              <a:solidFill>
                <a:schemeClr val="lt1"/>
              </a:solidFill>
              <a:latin typeface="Rockwell"/>
              <a:ea typeface="Rockwell"/>
              <a:cs typeface="Rockwell"/>
              <a:sym typeface="Rockwell"/>
            </a:endParaRPr>
          </a:p>
        </p:txBody>
      </p:sp>
      <p:sp>
        <p:nvSpPr>
          <p:cNvPr id="203" name="Google Shape;203;p34"/>
          <p:cNvSpPr/>
          <p:nvPr/>
        </p:nvSpPr>
        <p:spPr>
          <a:xfrm flipH="1">
            <a:off x="310098" y="573847"/>
            <a:ext cx="5422791" cy="4490140"/>
          </a:xfrm>
          <a:prstGeom prst="rect">
            <a:avLst/>
          </a:prstGeom>
          <a:noFill/>
          <a:ln>
            <a:noFill/>
          </a:ln>
        </p:spPr>
        <p:txBody>
          <a:bodyPr spcFirstLastPara="1" wrap="square" lIns="91425" tIns="45700" rIns="91425" bIns="45700" anchor="ctr" anchorCtr="0">
            <a:noAutofit/>
          </a:bodyPr>
          <a:lstStyle/>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Definition</a:t>
            </a:r>
            <a:r>
              <a:rPr lang="en" sz="1200" b="0" i="0" u="none" strike="noStrike" cap="none">
                <a:solidFill>
                  <a:schemeClr val="lt1"/>
                </a:solidFill>
                <a:latin typeface="Arial"/>
                <a:ea typeface="Arial"/>
                <a:cs typeface="Arial"/>
                <a:sym typeface="Arial"/>
              </a:rPr>
              <a:t>: Synthetic media (video or audio) created using AI, especially deep learning, to mimic real people convincingly.</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Technology</a:t>
            </a:r>
            <a:r>
              <a:rPr lang="en" sz="1200" b="0" i="0" u="none" strike="noStrike" cap="none">
                <a:solidFill>
                  <a:schemeClr val="lt1"/>
                </a:solidFill>
                <a:latin typeface="Arial"/>
                <a:ea typeface="Arial"/>
                <a:cs typeface="Arial"/>
                <a:sym typeface="Arial"/>
              </a:rPr>
              <a:t>: Utilizes </a:t>
            </a:r>
            <a:r>
              <a:rPr lang="en" sz="1200" b="1" i="0" u="none" strike="noStrike" cap="none">
                <a:solidFill>
                  <a:schemeClr val="lt1"/>
                </a:solidFill>
                <a:latin typeface="Arial"/>
                <a:ea typeface="Arial"/>
                <a:cs typeface="Arial"/>
                <a:sym typeface="Arial"/>
              </a:rPr>
              <a:t>Generative Adversarial Networks (GANs)</a:t>
            </a:r>
            <a:r>
              <a:rPr lang="en" sz="1200" b="0" i="0" u="none" strike="noStrike" cap="none">
                <a:solidFill>
                  <a:schemeClr val="lt1"/>
                </a:solidFill>
                <a:latin typeface="Arial"/>
                <a:ea typeface="Arial"/>
                <a:cs typeface="Arial"/>
                <a:sym typeface="Arial"/>
              </a:rPr>
              <a:t> to learn and replicate realistic images, facial movements, or voices.</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Applications</a:t>
            </a:r>
            <a:r>
              <a:rPr lang="en" sz="1200" b="0" i="0" u="none" strike="noStrike" cap="none">
                <a:solidFill>
                  <a:schemeClr val="lt1"/>
                </a:solidFill>
                <a:latin typeface="Arial"/>
                <a:ea typeface="Arial"/>
                <a:cs typeface="Arial"/>
                <a:sym typeface="Arial"/>
              </a:rPr>
              <a:t>:</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Entertainment</a:t>
            </a:r>
            <a:r>
              <a:rPr lang="en" sz="1200" b="0" i="0" u="none" strike="noStrike" cap="none">
                <a:solidFill>
                  <a:schemeClr val="lt1"/>
                </a:solidFill>
                <a:latin typeface="Arial"/>
                <a:ea typeface="Arial"/>
                <a:cs typeface="Arial"/>
                <a:sym typeface="Arial"/>
              </a:rPr>
              <a:t>: Face-swapping, movie effects, and apps.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Education &amp; Training</a:t>
            </a:r>
            <a:r>
              <a:rPr lang="en" sz="1200" b="0" i="0" u="none" strike="noStrike" cap="none">
                <a:solidFill>
                  <a:schemeClr val="lt1"/>
                </a:solidFill>
                <a:latin typeface="Arial"/>
                <a:ea typeface="Arial"/>
                <a:cs typeface="Arial"/>
                <a:sym typeface="Arial"/>
              </a:rPr>
              <a:t>: Recreates historical figures or scenarios for simulations.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Malicious Use</a:t>
            </a:r>
            <a:r>
              <a:rPr lang="en" sz="1200" b="0" i="0" u="none" strike="noStrike" cap="none">
                <a:solidFill>
                  <a:schemeClr val="lt1"/>
                </a:solidFill>
                <a:latin typeface="Arial"/>
                <a:ea typeface="Arial"/>
                <a:cs typeface="Arial"/>
                <a:sym typeface="Arial"/>
              </a:rPr>
              <a:t>: Used for disinformation, fraud, or political manipulation.</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Challenges</a:t>
            </a:r>
            <a:r>
              <a:rPr lang="en" sz="1200" b="0" i="0" u="none" strike="noStrike" cap="none">
                <a:solidFill>
                  <a:schemeClr val="lt1"/>
                </a:solidFill>
                <a:latin typeface="Arial"/>
                <a:ea typeface="Arial"/>
                <a:cs typeface="Arial"/>
                <a:sym typeface="Arial"/>
              </a:rPr>
              <a:t>:</a:t>
            </a:r>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a:solidFill>
                  <a:schemeClr val="lt1"/>
                </a:solidFill>
                <a:latin typeface="Arial"/>
                <a:ea typeface="Arial"/>
                <a:cs typeface="Arial"/>
                <a:sym typeface="Arial"/>
              </a:rPr>
              <a:t>Detection is becoming harder as the technology improves.</a:t>
            </a:r>
            <a:endParaRPr/>
          </a:p>
          <a:p>
            <a:pPr marL="0" marR="0" lvl="0" indent="-76200" algn="l" rtl="0">
              <a:lnSpc>
                <a:spcPct val="150000"/>
              </a:lnSpc>
              <a:spcBef>
                <a:spcPts val="0"/>
              </a:spcBef>
              <a:spcAft>
                <a:spcPts val="0"/>
              </a:spcAft>
              <a:buClr>
                <a:schemeClr val="lt1"/>
              </a:buClr>
              <a:buSzPts val="1200"/>
              <a:buFont typeface="Arial"/>
              <a:buChar char="•"/>
            </a:pPr>
            <a:r>
              <a:rPr lang="en" sz="1200" b="0" i="0" u="none" strike="noStrike" cap="none">
                <a:solidFill>
                  <a:schemeClr val="lt1"/>
                </a:solidFill>
                <a:latin typeface="Arial"/>
                <a:ea typeface="Arial"/>
                <a:cs typeface="Arial"/>
                <a:sym typeface="Arial"/>
              </a:rPr>
              <a:t>Raises privacy, security, and misinformation concerns.</a:t>
            </a:r>
            <a:endParaRPr/>
          </a:p>
          <a:p>
            <a:pPr marL="0" marR="0" lvl="0" indent="-76200" algn="l" rtl="0">
              <a:lnSpc>
                <a:spcPct val="150000"/>
              </a:lnSpc>
              <a:spcBef>
                <a:spcPts val="0"/>
              </a:spcBef>
              <a:spcAft>
                <a:spcPts val="0"/>
              </a:spcAft>
              <a:buClr>
                <a:schemeClr val="lt1"/>
              </a:buClr>
              <a:buSzPts val="1200"/>
              <a:buFont typeface="Arial"/>
              <a:buChar char="•"/>
            </a:pPr>
            <a:r>
              <a:rPr lang="en" sz="1200" b="1" i="0" u="none" strike="noStrike" cap="none">
                <a:solidFill>
                  <a:schemeClr val="lt1"/>
                </a:solidFill>
                <a:latin typeface="Arial"/>
                <a:ea typeface="Arial"/>
                <a:cs typeface="Arial"/>
                <a:sym typeface="Arial"/>
              </a:rPr>
              <a:t>Examples</a:t>
            </a:r>
            <a:r>
              <a:rPr lang="en" sz="1200" b="0" i="0" u="none" strike="noStrike" cap="none">
                <a:solidFill>
                  <a:schemeClr val="lt1"/>
                </a:solidFill>
                <a:latin typeface="Arial"/>
                <a:ea typeface="Arial"/>
                <a:cs typeface="Arial"/>
                <a:sym typeface="Arial"/>
              </a:rPr>
              <a:t>: Fake political speeches or altered videos made to deceive viewers</a:t>
            </a:r>
            <a:endParaRPr/>
          </a:p>
        </p:txBody>
      </p:sp>
      <p:pic>
        <p:nvPicPr>
          <p:cNvPr id="204" name="Google Shape;204;p34"/>
          <p:cNvPicPr preferRelativeResize="0"/>
          <p:nvPr/>
        </p:nvPicPr>
        <p:blipFill rotWithShape="1">
          <a:blip r:embed="rId3">
            <a:alphaModFix/>
          </a:blip>
          <a:srcRect/>
          <a:stretch/>
        </p:blipFill>
        <p:spPr>
          <a:xfrm>
            <a:off x="5510255" y="1480468"/>
            <a:ext cx="3625796" cy="24171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E2D01-7A99-ECA7-F779-DC164DFC81B5}"/>
              </a:ext>
            </a:extLst>
          </p:cNvPr>
          <p:cNvSpPr txBox="1"/>
          <p:nvPr/>
        </p:nvSpPr>
        <p:spPr>
          <a:xfrm>
            <a:off x="3286126" y="171450"/>
            <a:ext cx="2400299" cy="400110"/>
          </a:xfrm>
          <a:prstGeom prst="rect">
            <a:avLst/>
          </a:prstGeom>
          <a:noFill/>
        </p:spPr>
        <p:txBody>
          <a:bodyPr wrap="square" rtlCol="0">
            <a:spAutoFit/>
          </a:bodyPr>
          <a:lstStyle/>
          <a:p>
            <a:r>
              <a:rPr lang="en-IN" sz="2000" dirty="0">
                <a:solidFill>
                  <a:schemeClr val="bg1"/>
                </a:solidFill>
              </a:rPr>
              <a:t>Types of Deepfake</a:t>
            </a:r>
          </a:p>
        </p:txBody>
      </p:sp>
      <p:pic>
        <p:nvPicPr>
          <p:cNvPr id="1026" name="Picture 2" descr="Types of Deepfake Frauds">
            <a:extLst>
              <a:ext uri="{FF2B5EF4-FFF2-40B4-BE49-F238E27FC236}">
                <a16:creationId xmlns:a16="http://schemas.microsoft.com/office/drawing/2014/main" id="{D7CE2057-2A4E-EA9A-B807-C571078CD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169" y="1057275"/>
            <a:ext cx="3028950" cy="3028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D56599A-B716-32C4-FA01-CE71724E88AA}"/>
              </a:ext>
            </a:extLst>
          </p:cNvPr>
          <p:cNvSpPr>
            <a:spLocks noChangeArrowheads="1"/>
          </p:cNvSpPr>
          <p:nvPr/>
        </p:nvSpPr>
        <p:spPr bwMode="auto">
          <a:xfrm rot="10800000" flipV="1">
            <a:off x="285747" y="605687"/>
            <a:ext cx="557212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Lip-sync: </a:t>
            </a:r>
            <a:r>
              <a:rPr kumimoji="0" lang="en-US" altLang="en-US" i="0" strike="noStrike" cap="none" normalizeH="0" baseline="0" dirty="0">
                <a:ln>
                  <a:noFill/>
                </a:ln>
                <a:solidFill>
                  <a:schemeClr val="bg1"/>
                </a:solidFill>
                <a:effectLst/>
                <a:latin typeface="Arial" panose="020B0604020202020204" pitchFamily="34" charset="0"/>
              </a:rPr>
              <a:t>AI can manipulate videos to match a person’s lip movements with any audio, even if the person never spoke those words. This technology is used to make realistic fake videos where the subject appears to say something they didn’t, adding a layer of deception.</a:t>
            </a: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Video</a:t>
            </a:r>
            <a:r>
              <a:rPr kumimoji="0" lang="en-US" altLang="en-US" b="0" i="0" strike="noStrike" cap="none" normalizeH="0" baseline="0" dirty="0">
                <a:ln>
                  <a:noFill/>
                </a:ln>
                <a:solidFill>
                  <a:schemeClr val="bg1"/>
                </a:solidFill>
                <a:effectLst/>
                <a:latin typeface="Arial" panose="020B0604020202020204" pitchFamily="34" charset="0"/>
              </a:rPr>
              <a:t>: AI creates fake photos and videos, widely used in social media for deceptive content. Programs like </a:t>
            </a:r>
            <a:r>
              <a:rPr kumimoji="0" lang="en-US" altLang="en-US" b="0" i="0" strike="noStrike" cap="none" normalizeH="0" baseline="0" dirty="0" err="1">
                <a:ln>
                  <a:noFill/>
                </a:ln>
                <a:solidFill>
                  <a:schemeClr val="bg1"/>
                </a:solidFill>
                <a:effectLst/>
                <a:latin typeface="Arial" panose="020B0604020202020204" pitchFamily="34" charset="0"/>
              </a:rPr>
              <a:t>MarioNETte</a:t>
            </a:r>
            <a:r>
              <a:rPr kumimoji="0" lang="en-US" altLang="en-US" b="0" i="0" strike="noStrike" cap="none" normalizeH="0" baseline="0" dirty="0">
                <a:ln>
                  <a:noFill/>
                </a:ln>
                <a:solidFill>
                  <a:schemeClr val="bg1"/>
                </a:solidFill>
                <a:effectLst/>
                <a:latin typeface="Arial" panose="020B0604020202020204" pitchFamily="34" charset="0"/>
              </a:rPr>
              <a:t> can simulate facial gestures of historical or famous figures.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 Audio</a:t>
            </a:r>
            <a:r>
              <a:rPr kumimoji="0" lang="en-US" altLang="en-US" b="0" i="0" strike="noStrike" cap="none" normalizeH="0" baseline="0" dirty="0">
                <a:ln>
                  <a:noFill/>
                </a:ln>
                <a:solidFill>
                  <a:schemeClr val="bg1"/>
                </a:solidFill>
                <a:effectLst/>
                <a:latin typeface="Arial" panose="020B0604020202020204" pitchFamily="34" charset="0"/>
              </a:rPr>
              <a:t>: AI can clone voices using audio samples. Tools like Lyrebird and Deep Voice mimic voices after minimal input, making it hard to distinguish real from fake.</a:t>
            </a:r>
            <a:endParaRPr lang="en-US" altLang="en-US"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Deepfakes on Social Media</a:t>
            </a:r>
            <a:r>
              <a:rPr kumimoji="0" lang="en-US" altLang="en-US" b="0" i="0" strike="noStrike" cap="none" normalizeH="0" baseline="0" dirty="0">
                <a:ln>
                  <a:noFill/>
                </a:ln>
                <a:solidFill>
                  <a:schemeClr val="bg1"/>
                </a:solidFill>
                <a:effectLst/>
                <a:latin typeface="Arial" panose="020B0604020202020204" pitchFamily="34" charset="0"/>
              </a:rPr>
              <a:t>: Fake profiles like "Maisy Kinsley" are used for financial manipulation, often undetectable by regular users.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strike="noStrike" cap="none" normalizeH="0" baseline="0" dirty="0">
                <a:ln>
                  <a:noFill/>
                </a:ln>
                <a:solidFill>
                  <a:schemeClr val="bg1"/>
                </a:solidFill>
                <a:effectLst/>
                <a:latin typeface="Arial" panose="020B0604020202020204" pitchFamily="34" charset="0"/>
              </a:rPr>
              <a:t>Real-time Deepfakes</a:t>
            </a:r>
            <a:r>
              <a:rPr kumimoji="0" lang="en-US" altLang="en-US" b="0" i="0" strike="noStrike" cap="none" normalizeH="0" baseline="0" dirty="0">
                <a:ln>
                  <a:noFill/>
                </a:ln>
                <a:solidFill>
                  <a:schemeClr val="bg1"/>
                </a:solidFill>
                <a:effectLst/>
                <a:latin typeface="Arial" panose="020B0604020202020204" pitchFamily="34" charset="0"/>
              </a:rPr>
              <a:t>: Tools like </a:t>
            </a:r>
            <a:r>
              <a:rPr kumimoji="0" lang="en-US" altLang="en-US" b="0" i="0" strike="noStrike" cap="none" normalizeH="0" baseline="0" dirty="0" err="1">
                <a:ln>
                  <a:noFill/>
                </a:ln>
                <a:solidFill>
                  <a:schemeClr val="bg1"/>
                </a:solidFill>
                <a:effectLst/>
                <a:latin typeface="Arial" panose="020B0604020202020204" pitchFamily="34" charset="0"/>
              </a:rPr>
              <a:t>DeepFaceLive</a:t>
            </a:r>
            <a:r>
              <a:rPr kumimoji="0" lang="en-US" altLang="en-US" b="0" i="0" strike="noStrike" cap="none" normalizeH="0" baseline="0" dirty="0">
                <a:ln>
                  <a:noFill/>
                </a:ln>
                <a:solidFill>
                  <a:schemeClr val="bg1"/>
                </a:solidFill>
                <a:effectLst/>
                <a:latin typeface="Arial" panose="020B0604020202020204" pitchFamily="34" charset="0"/>
              </a:rPr>
              <a:t> allow real-time face-swapping during live streams, used on platforms like Twitch for entertainment or deception.</a:t>
            </a:r>
          </a:p>
        </p:txBody>
      </p:sp>
    </p:spTree>
    <p:extLst>
      <p:ext uri="{BB962C8B-B14F-4D97-AF65-F5344CB8AC3E}">
        <p14:creationId xmlns:p14="http://schemas.microsoft.com/office/powerpoint/2010/main" val="374203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Google Shape;209;p35"/>
          <p:cNvSpPr/>
          <p:nvPr/>
        </p:nvSpPr>
        <p:spPr>
          <a:xfrm>
            <a:off x="2435785" y="200591"/>
            <a:ext cx="4013359" cy="438581"/>
          </a:xfrm>
          <a:prstGeom prst="rect">
            <a:avLst/>
          </a:prstGeom>
          <a:noFill/>
          <a:ln>
            <a:noFill/>
          </a:ln>
        </p:spPr>
        <p:txBody>
          <a:bodyPr spcFirstLastPara="1" wrap="square" lIns="68575" tIns="34275" rIns="68575" bIns="34275" anchor="t" anchorCtr="0">
            <a:noAutofit/>
          </a:bodyPr>
          <a:lstStyle/>
          <a:p>
            <a:pPr marL="215900" marR="0" lvl="0" indent="-215900" algn="ctr" rtl="0">
              <a:lnSpc>
                <a:spcPct val="100000"/>
              </a:lnSpc>
              <a:spcBef>
                <a:spcPts val="0"/>
              </a:spcBef>
              <a:spcAft>
                <a:spcPts val="0"/>
              </a:spcAft>
              <a:buClr>
                <a:schemeClr val="lt1"/>
              </a:buClr>
              <a:buSzPts val="2400"/>
              <a:buFont typeface="Arial"/>
              <a:buChar char="•"/>
            </a:pPr>
            <a:r>
              <a:rPr lang="en" sz="2400" b="1" i="0" u="none" strike="noStrike" cap="none">
                <a:solidFill>
                  <a:schemeClr val="lt1"/>
                </a:solidFill>
                <a:latin typeface="Times New Roman"/>
                <a:ea typeface="Times New Roman"/>
                <a:cs typeface="Times New Roman"/>
                <a:sym typeface="Times New Roman"/>
              </a:rPr>
              <a:t>Why Deep Fake Detection ?</a:t>
            </a:r>
            <a:endParaRPr sz="1100" b="0" i="0" u="none" strike="noStrike" cap="none">
              <a:solidFill>
                <a:srgbClr val="000000"/>
              </a:solidFill>
              <a:latin typeface="Arial"/>
              <a:ea typeface="Arial"/>
              <a:cs typeface="Arial"/>
              <a:sym typeface="Arial"/>
            </a:endParaRPr>
          </a:p>
        </p:txBody>
      </p:sp>
      <p:sp>
        <p:nvSpPr>
          <p:cNvPr id="210" name="Google Shape;210;p35"/>
          <p:cNvSpPr txBox="1"/>
          <p:nvPr/>
        </p:nvSpPr>
        <p:spPr>
          <a:xfrm>
            <a:off x="538351" y="1142092"/>
            <a:ext cx="5374800" cy="22851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Fake</a:t>
            </a:r>
            <a:r>
              <a:rPr lang="en" sz="2400" b="1" i="0" u="none" strike="noStrike" cap="none">
                <a:solidFill>
                  <a:schemeClr val="lt1"/>
                </a:solidFill>
                <a:latin typeface="Times New Roman"/>
                <a:ea typeface="Times New Roman"/>
                <a:cs typeface="Times New Roman"/>
                <a:sym typeface="Times New Roman"/>
              </a:rPr>
              <a:t> </a:t>
            </a:r>
            <a:r>
              <a:rPr lang="en" sz="2400" b="0" i="0" u="none" strike="noStrike" cap="none">
                <a:solidFill>
                  <a:schemeClr val="lt1"/>
                </a:solidFill>
                <a:latin typeface="Times New Roman"/>
                <a:ea typeface="Times New Roman"/>
                <a:cs typeface="Times New Roman"/>
                <a:sym typeface="Times New Roman"/>
              </a:rPr>
              <a:t>News</a:t>
            </a:r>
            <a:endParaRPr sz="2400" b="0" i="0" u="none" strike="noStrike" cap="none">
              <a:solidFill>
                <a:schemeClr val="lt1"/>
              </a:solidFill>
              <a:latin typeface="Times New Roman"/>
              <a:ea typeface="Times New Roman"/>
              <a:cs typeface="Times New Roman"/>
              <a:sym typeface="Times New Roman"/>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Malicious hoaxes</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Financial fraud</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Celebrity unusual video</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Revenge porn</a:t>
            </a:r>
            <a:endParaRPr sz="11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lt1"/>
              </a:buClr>
              <a:buSzPts val="2400"/>
              <a:buFont typeface="Arial"/>
              <a:buChar char="•"/>
            </a:pPr>
            <a:r>
              <a:rPr lang="en" sz="2400" b="0" i="0" u="none" strike="noStrike" cap="none">
                <a:solidFill>
                  <a:schemeClr val="lt1"/>
                </a:solidFill>
                <a:latin typeface="Times New Roman"/>
                <a:ea typeface="Times New Roman"/>
                <a:cs typeface="Times New Roman"/>
                <a:sym typeface="Times New Roman"/>
              </a:rPr>
              <a:t>Politician videos</a:t>
            </a:r>
            <a:endParaRPr sz="1100" b="0" i="0" u="none" strike="noStrike" cap="none">
              <a:solidFill>
                <a:srgbClr val="000000"/>
              </a:solidFill>
              <a:latin typeface="Arial"/>
              <a:ea typeface="Arial"/>
              <a:cs typeface="Arial"/>
              <a:sym typeface="Arial"/>
            </a:endParaRPr>
          </a:p>
        </p:txBody>
      </p:sp>
      <p:pic>
        <p:nvPicPr>
          <p:cNvPr id="211" name="Google Shape;211;p35"/>
          <p:cNvPicPr preferRelativeResize="0"/>
          <p:nvPr/>
        </p:nvPicPr>
        <p:blipFill rotWithShape="1">
          <a:blip r:embed="rId3">
            <a:alphaModFix/>
          </a:blip>
          <a:srcRect/>
          <a:stretch/>
        </p:blipFill>
        <p:spPr>
          <a:xfrm>
            <a:off x="7165424" y="938639"/>
            <a:ext cx="1697659" cy="1451516"/>
          </a:xfrm>
          <a:prstGeom prst="rect">
            <a:avLst/>
          </a:prstGeom>
          <a:noFill/>
          <a:ln>
            <a:noFill/>
          </a:ln>
        </p:spPr>
      </p:pic>
      <p:pic>
        <p:nvPicPr>
          <p:cNvPr id="212" name="Google Shape;212;p35"/>
          <p:cNvPicPr preferRelativeResize="0"/>
          <p:nvPr/>
        </p:nvPicPr>
        <p:blipFill rotWithShape="1">
          <a:blip r:embed="rId4">
            <a:alphaModFix/>
          </a:blip>
          <a:srcRect/>
          <a:stretch/>
        </p:blipFill>
        <p:spPr>
          <a:xfrm>
            <a:off x="4735280" y="2637344"/>
            <a:ext cx="4126066" cy="2320912"/>
          </a:xfrm>
          <a:prstGeom prst="rect">
            <a:avLst/>
          </a:prstGeom>
          <a:noFill/>
          <a:ln>
            <a:noFill/>
          </a:ln>
        </p:spPr>
      </p:pic>
      <p:pic>
        <p:nvPicPr>
          <p:cNvPr id="213" name="Google Shape;213;p35"/>
          <p:cNvPicPr preferRelativeResize="0"/>
          <p:nvPr/>
        </p:nvPicPr>
        <p:blipFill rotWithShape="1">
          <a:blip r:embed="rId5">
            <a:alphaModFix/>
          </a:blip>
          <a:srcRect/>
          <a:stretch/>
        </p:blipFill>
        <p:spPr>
          <a:xfrm>
            <a:off x="4735280" y="894903"/>
            <a:ext cx="2010551" cy="16097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36"/>
          <p:cNvSpPr txBox="1"/>
          <p:nvPr/>
        </p:nvSpPr>
        <p:spPr>
          <a:xfrm>
            <a:off x="139147" y="248478"/>
            <a:ext cx="8746435" cy="415498"/>
          </a:xfrm>
          <a:prstGeom prst="rect">
            <a:avLst/>
          </a:prstGeom>
          <a:noFill/>
          <a:ln>
            <a:noFill/>
          </a:ln>
        </p:spPr>
        <p:txBody>
          <a:bodyPr spcFirstLastPara="1" wrap="square" lIns="68575" tIns="34275" rIns="68575" bIns="34275" anchor="t" anchorCtr="0">
            <a:spAutoFit/>
          </a:bodyPr>
          <a:lstStyle/>
          <a:p>
            <a:pPr marL="342900" marR="0" lvl="0" indent="-342900" algn="ctr" rtl="0">
              <a:lnSpc>
                <a:spcPct val="100000"/>
              </a:lnSpc>
              <a:spcBef>
                <a:spcPts val="0"/>
              </a:spcBef>
              <a:spcAft>
                <a:spcPts val="0"/>
              </a:spcAft>
              <a:buClr>
                <a:schemeClr val="lt1"/>
              </a:buClr>
              <a:buSzPts val="2300"/>
              <a:buFont typeface="Noto Sans Symbols"/>
              <a:buChar char="❑"/>
            </a:pPr>
            <a:r>
              <a:rPr lang="en" sz="2300" b="1" i="0" u="none" strike="noStrike" cap="none">
                <a:solidFill>
                  <a:schemeClr val="lt1"/>
                </a:solidFill>
                <a:latin typeface="Times New Roman"/>
                <a:ea typeface="Times New Roman"/>
                <a:cs typeface="Times New Roman"/>
                <a:sym typeface="Times New Roman"/>
              </a:rPr>
              <a:t>How Deep Fakes Are Created ?</a:t>
            </a:r>
            <a:endParaRPr sz="1100" b="0" i="0" u="none" strike="noStrike" cap="none">
              <a:solidFill>
                <a:srgbClr val="000000"/>
              </a:solidFill>
              <a:latin typeface="Arial"/>
              <a:ea typeface="Arial"/>
              <a:cs typeface="Arial"/>
              <a:sym typeface="Arial"/>
            </a:endParaRPr>
          </a:p>
        </p:txBody>
      </p:sp>
      <p:sp>
        <p:nvSpPr>
          <p:cNvPr id="219" name="Google Shape;219;p36"/>
          <p:cNvSpPr/>
          <p:nvPr/>
        </p:nvSpPr>
        <p:spPr>
          <a:xfrm>
            <a:off x="5963504" y="1330798"/>
            <a:ext cx="3275276" cy="265457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lt1"/>
                </a:solidFill>
                <a:latin typeface="Times New Roman"/>
                <a:ea typeface="Times New Roman"/>
                <a:cs typeface="Times New Roman"/>
                <a:sym typeface="Times New Roman"/>
              </a:rPr>
              <a:t>Tools for deep fake creation.</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Faceswap </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Faceit</a:t>
            </a:r>
            <a:endParaRPr sz="2100" b="0" i="0" u="none" strike="noStrike" cap="none">
              <a:solidFill>
                <a:schemeClr val="lt1"/>
              </a:solidFill>
              <a:latin typeface="Times New Roman"/>
              <a:ea typeface="Times New Roman"/>
              <a:cs typeface="Times New Roman"/>
              <a:sym typeface="Times New Roman"/>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DeepFaceLab</a:t>
            </a:r>
            <a:endParaRPr sz="2100" b="0" i="0" u="none" strike="noStrike" cap="none">
              <a:solidFill>
                <a:schemeClr val="lt1"/>
              </a:solidFill>
              <a:latin typeface="Times New Roman"/>
              <a:ea typeface="Times New Roman"/>
              <a:cs typeface="Times New Roman"/>
              <a:sym typeface="Times New Roman"/>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DeepfakeCapsuleGAN </a:t>
            </a:r>
            <a:endParaRPr sz="1100" b="0" i="0" u="none" strike="noStrike" cap="none">
              <a:solidFill>
                <a:srgbClr val="000000"/>
              </a:solidFill>
              <a:latin typeface="Arial"/>
              <a:ea typeface="Arial"/>
              <a:cs typeface="Arial"/>
              <a:sym typeface="Arial"/>
            </a:endParaRPr>
          </a:p>
          <a:p>
            <a:pPr marL="342900" marR="0" lvl="0" indent="-336550" algn="l" rtl="0">
              <a:lnSpc>
                <a:spcPct val="100000"/>
              </a:lnSpc>
              <a:spcBef>
                <a:spcPts val="0"/>
              </a:spcBef>
              <a:spcAft>
                <a:spcPts val="0"/>
              </a:spcAft>
              <a:buClr>
                <a:schemeClr val="lt1"/>
              </a:buClr>
              <a:buSzPts val="2100"/>
              <a:buFont typeface="Arial"/>
              <a:buChar char="•"/>
            </a:pPr>
            <a:r>
              <a:rPr lang="en" sz="2100" b="0" i="0" u="none" strike="noStrike" cap="none">
                <a:solidFill>
                  <a:schemeClr val="lt1"/>
                </a:solidFill>
                <a:latin typeface="Times New Roman"/>
                <a:ea typeface="Times New Roman"/>
                <a:cs typeface="Times New Roman"/>
                <a:sym typeface="Times New Roman"/>
              </a:rPr>
              <a:t>Large resolution facemasked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Times New Roman"/>
              <a:ea typeface="Times New Roman"/>
              <a:cs typeface="Times New Roman"/>
              <a:sym typeface="Times New Roman"/>
            </a:endParaRPr>
          </a:p>
        </p:txBody>
      </p:sp>
      <p:pic>
        <p:nvPicPr>
          <p:cNvPr id="220" name="Google Shape;220;p36"/>
          <p:cNvPicPr preferRelativeResize="0"/>
          <p:nvPr/>
        </p:nvPicPr>
        <p:blipFill rotWithShape="1">
          <a:blip r:embed="rId3">
            <a:alphaModFix/>
          </a:blip>
          <a:srcRect/>
          <a:stretch/>
        </p:blipFill>
        <p:spPr>
          <a:xfrm>
            <a:off x="139147" y="1330798"/>
            <a:ext cx="5762235" cy="26394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CM Multimedia, 2020] Wav2Lip_ Accurately Lip-syncing Videos In The Wild-trimmed">
            <a:hlinkClick r:id="" action="ppaction://media"/>
            <a:extLst>
              <a:ext uri="{FF2B5EF4-FFF2-40B4-BE49-F238E27FC236}">
                <a16:creationId xmlns:a16="http://schemas.microsoft.com/office/drawing/2014/main" id="{74B39A9E-1451-ECE3-ABDB-1A73F4ECCE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90908" y="940884"/>
            <a:ext cx="5798634" cy="3261731"/>
          </a:xfrm>
          <a:prstGeom prst="rect">
            <a:avLst/>
          </a:prstGeom>
        </p:spPr>
      </p:pic>
      <p:sp>
        <p:nvSpPr>
          <p:cNvPr id="3" name="TextBox 2">
            <a:extLst>
              <a:ext uri="{FF2B5EF4-FFF2-40B4-BE49-F238E27FC236}">
                <a16:creationId xmlns:a16="http://schemas.microsoft.com/office/drawing/2014/main" id="{76A85BAA-B002-38B5-9431-ADFA645FEBA7}"/>
              </a:ext>
            </a:extLst>
          </p:cNvPr>
          <p:cNvSpPr txBox="1"/>
          <p:nvPr/>
        </p:nvSpPr>
        <p:spPr>
          <a:xfrm>
            <a:off x="2497873" y="327103"/>
            <a:ext cx="3962400" cy="523220"/>
          </a:xfrm>
          <a:prstGeom prst="rect">
            <a:avLst/>
          </a:prstGeom>
          <a:noFill/>
        </p:spPr>
        <p:txBody>
          <a:bodyPr wrap="square" rtlCol="0">
            <a:spAutoFit/>
          </a:bodyPr>
          <a:lstStyle/>
          <a:p>
            <a:pPr algn="l"/>
            <a:r>
              <a:rPr lang="en-US" b="1" i="0" dirty="0">
                <a:solidFill>
                  <a:schemeClr val="bg1"/>
                </a:solidFill>
                <a:effectLst/>
                <a:latin typeface="-apple-system"/>
              </a:rPr>
              <a:t>Wav2Lip: </a:t>
            </a:r>
            <a:r>
              <a:rPr lang="en-US" b="1" i="1" dirty="0">
                <a:solidFill>
                  <a:schemeClr val="bg1"/>
                </a:solidFill>
                <a:effectLst/>
                <a:latin typeface="-apple-system"/>
              </a:rPr>
              <a:t>Accurately Lip-syncing Videos In The Wild</a:t>
            </a:r>
            <a:endParaRPr lang="en-US" b="1" i="0" dirty="0">
              <a:solidFill>
                <a:schemeClr val="bg1"/>
              </a:solidFill>
              <a:effectLst/>
              <a:latin typeface="-apple-system"/>
            </a:endParaRPr>
          </a:p>
          <a:p>
            <a:endParaRPr lang="en-IN" dirty="0"/>
          </a:p>
        </p:txBody>
      </p:sp>
    </p:spTree>
    <p:extLst>
      <p:ext uri="{BB962C8B-B14F-4D97-AF65-F5344CB8AC3E}">
        <p14:creationId xmlns:p14="http://schemas.microsoft.com/office/powerpoint/2010/main" val="33695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37" descr="deepfake technology"/>
          <p:cNvSpPr/>
          <p:nvPr/>
        </p:nvSpPr>
        <p:spPr>
          <a:xfrm>
            <a:off x="1876508" y="-123742"/>
            <a:ext cx="2847892" cy="28478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6" name="Google Shape;226;p37"/>
          <p:cNvPicPr preferRelativeResize="0"/>
          <p:nvPr/>
        </p:nvPicPr>
        <p:blipFill rotWithShape="1">
          <a:blip r:embed="rId3">
            <a:alphaModFix/>
          </a:blip>
          <a:srcRect/>
          <a:stretch/>
        </p:blipFill>
        <p:spPr>
          <a:xfrm>
            <a:off x="-1" y="0"/>
            <a:ext cx="6047791" cy="5143500"/>
          </a:xfrm>
          <a:prstGeom prst="rect">
            <a:avLst/>
          </a:prstGeom>
          <a:noFill/>
          <a:ln>
            <a:noFill/>
          </a:ln>
        </p:spPr>
      </p:pic>
      <p:sp>
        <p:nvSpPr>
          <p:cNvPr id="227" name="Google Shape;227;p37"/>
          <p:cNvSpPr/>
          <p:nvPr/>
        </p:nvSpPr>
        <p:spPr>
          <a:xfrm>
            <a:off x="6047790" y="1"/>
            <a:ext cx="3096210" cy="5143500"/>
          </a:xfrm>
          <a:prstGeom prst="roundRect">
            <a:avLst>
              <a:gd name="adj" fmla="val 1355"/>
            </a:avLst>
          </a:prstGeom>
          <a:gradFill>
            <a:gsLst>
              <a:gs pos="0">
                <a:srgbClr val="71358B">
                  <a:alpha val="84313"/>
                </a:srgbClr>
              </a:gs>
              <a:gs pos="100000">
                <a:srgbClr val="552968">
                  <a:alpha val="84313"/>
                </a:srgbClr>
              </a:gs>
            </a:gsLst>
            <a:lin ang="135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ckwell"/>
              <a:ea typeface="Rockwell"/>
              <a:cs typeface="Rockwell"/>
              <a:sym typeface="Rockwell"/>
            </a:endParaRPr>
          </a:p>
        </p:txBody>
      </p:sp>
      <p:sp>
        <p:nvSpPr>
          <p:cNvPr id="228" name="Google Shape;228;p37"/>
          <p:cNvSpPr txBox="1"/>
          <p:nvPr/>
        </p:nvSpPr>
        <p:spPr>
          <a:xfrm>
            <a:off x="6251509" y="1701748"/>
            <a:ext cx="2688772" cy="3924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Cambria"/>
                <a:ea typeface="Cambria"/>
                <a:cs typeface="Cambria"/>
                <a:sym typeface="Cambria"/>
              </a:rPr>
              <a:t>Problem Statement</a:t>
            </a:r>
            <a:endParaRPr sz="1100" b="0" i="0" u="none" strike="noStrike" cap="none">
              <a:solidFill>
                <a:srgbClr val="000000"/>
              </a:solidFill>
              <a:latin typeface="Arial"/>
              <a:ea typeface="Arial"/>
              <a:cs typeface="Arial"/>
              <a:sym typeface="Arial"/>
            </a:endParaRPr>
          </a:p>
        </p:txBody>
      </p:sp>
      <p:sp>
        <p:nvSpPr>
          <p:cNvPr id="229" name="Google Shape;229;p37"/>
          <p:cNvSpPr txBox="1"/>
          <p:nvPr/>
        </p:nvSpPr>
        <p:spPr>
          <a:xfrm>
            <a:off x="6251509" y="2571750"/>
            <a:ext cx="2688772" cy="900216"/>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mbria"/>
                <a:ea typeface="Cambria"/>
                <a:cs typeface="Cambria"/>
                <a:sym typeface="Cambria"/>
              </a:rPr>
              <a:t>Lip-Sync Deepfake Detection from Audio-Video Mismatch</a:t>
            </a:r>
            <a:endParaRPr/>
          </a:p>
        </p:txBody>
      </p:sp>
      <p:pic>
        <p:nvPicPr>
          <p:cNvPr id="230" name="Google Shape;230;p37" descr="Lightbulb"/>
          <p:cNvPicPr preferRelativeResize="0"/>
          <p:nvPr/>
        </p:nvPicPr>
        <p:blipFill rotWithShape="1">
          <a:blip r:embed="rId4">
            <a:alphaModFix/>
          </a:blip>
          <a:srcRect/>
          <a:stretch/>
        </p:blipFill>
        <p:spPr>
          <a:xfrm>
            <a:off x="7267492" y="815062"/>
            <a:ext cx="540000" cy="540000"/>
          </a:xfrm>
          <a:prstGeom prst="rect">
            <a:avLst/>
          </a:prstGeom>
          <a:noFill/>
          <a:ln>
            <a:noFill/>
          </a:ln>
        </p:spPr>
      </p:pic>
    </p:spTree>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2356</Words>
  <Application>Microsoft Office PowerPoint</Application>
  <PresentationFormat>On-screen Show (16:9)</PresentationFormat>
  <Paragraphs>246</Paragraphs>
  <Slides>32</Slides>
  <Notes>25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-apple-system</vt:lpstr>
      <vt:lpstr>Arial</vt:lpstr>
      <vt:lpstr>Bookman Old Style</vt:lpstr>
      <vt:lpstr>Cambria</vt:lpstr>
      <vt:lpstr>Noto Sans Symbols</vt:lpstr>
      <vt:lpstr>Rockwell</vt:lpstr>
      <vt:lpstr>Times New Roman</vt:lpstr>
      <vt:lpstr>Damask</vt:lpstr>
      <vt:lpstr>Simple Light</vt:lpstr>
      <vt:lpstr>PowerPoint Presentation</vt:lpstr>
      <vt:lpstr>TEAM MEMBER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1: LOST IN TRANSLATION: LIP-SYNC DEEPFAKE DETECTION FROM AUDIO-VIDEO MISMATCH (CVPR, 2023) [1] </vt:lpstr>
      <vt:lpstr>LOST IN TRANSLATION: DATASET OVERVIEW</vt:lpstr>
      <vt:lpstr>LOST IN TRANSLATION: RESULTS</vt:lpstr>
      <vt:lpstr>LIPINC: Detecting Lip-syncing Deepfakes from Mouth Inconsistencies[2]</vt:lpstr>
      <vt:lpstr>Methodology &amp; Implementation</vt:lpstr>
      <vt:lpstr>PowerPoint Presentation</vt:lpstr>
      <vt:lpstr>Accuracy &amp; Results</vt:lpstr>
      <vt:lpstr>DEEPFAKE AUDIO DETECTION: RESULTS</vt:lpstr>
      <vt:lpstr>PAPER 3: DEEPFAKE VIDEO DETECTION USING CNN AND RNN (AICCIT, 2023)[4]</vt:lpstr>
      <vt:lpstr>DEEPFAKE VIDEO DETECTION: DATASET OVERVIEW</vt:lpstr>
      <vt:lpstr>DEEPFAKE VIDEO DETECTION: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DEEPAK RAJ</cp:lastModifiedBy>
  <cp:revision>8</cp:revision>
  <dcterms:modified xsi:type="dcterms:W3CDTF">2024-10-01T01:54:06Z</dcterms:modified>
</cp:coreProperties>
</file>